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1" r:id="rId1"/>
  </p:sldMasterIdLst>
  <p:notesMasterIdLst>
    <p:notesMasterId r:id="rId22"/>
  </p:notesMasterIdLst>
  <p:handoutMasterIdLst>
    <p:handoutMasterId r:id="rId23"/>
  </p:handoutMasterIdLst>
  <p:sldIdLst>
    <p:sldId id="346" r:id="rId2"/>
    <p:sldId id="315" r:id="rId3"/>
    <p:sldId id="317" r:id="rId4"/>
    <p:sldId id="339" r:id="rId5"/>
    <p:sldId id="340" r:id="rId6"/>
    <p:sldId id="345" r:id="rId7"/>
    <p:sldId id="350" r:id="rId8"/>
    <p:sldId id="349" r:id="rId9"/>
    <p:sldId id="320" r:id="rId10"/>
    <p:sldId id="351" r:id="rId11"/>
    <p:sldId id="352" r:id="rId12"/>
    <p:sldId id="324" r:id="rId13"/>
    <p:sldId id="327" r:id="rId14"/>
    <p:sldId id="328" r:id="rId15"/>
    <p:sldId id="355" r:id="rId16"/>
    <p:sldId id="353" r:id="rId17"/>
    <p:sldId id="348" r:id="rId18"/>
    <p:sldId id="331" r:id="rId19"/>
    <p:sldId id="1137" r:id="rId20"/>
    <p:sldId id="1139" r:id="rId21"/>
  </p:sldIdLst>
  <p:sldSz cx="12192000" cy="6858000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D2DEEF"/>
    <a:srgbClr val="EAEFF7"/>
    <a:srgbClr val="EF3506"/>
    <a:srgbClr val="002F41"/>
    <a:srgbClr val="DCEDF4"/>
    <a:srgbClr val="022F43"/>
    <a:srgbClr val="012A3C"/>
    <a:srgbClr val="264264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9A0991-F8CD-4BF8-8106-1BC125F7CB40}" v="12" dt="2022-06-23T15:15:30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636" autoAdjust="0"/>
  </p:normalViewPr>
  <p:slideViewPr>
    <p:cSldViewPr>
      <p:cViewPr varScale="1">
        <p:scale>
          <a:sx n="75" d="100"/>
          <a:sy n="75" d="100"/>
        </p:scale>
        <p:origin x="874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562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ra.lepagnot" userId="2bfdcde1-544b-43b3-9c8e-5c7f66053b47" providerId="ADAL" clId="{189A0991-F8CD-4BF8-8106-1BC125F7CB40}"/>
    <pc:docChg chg="modSld">
      <pc:chgData name="nadira.lepagnot" userId="2bfdcde1-544b-43b3-9c8e-5c7f66053b47" providerId="ADAL" clId="{189A0991-F8CD-4BF8-8106-1BC125F7CB40}" dt="2022-06-23T15:15:30.783" v="34" actId="1038"/>
      <pc:docMkLst>
        <pc:docMk/>
      </pc:docMkLst>
      <pc:sldChg chg="modSp mod">
        <pc:chgData name="nadira.lepagnot" userId="2bfdcde1-544b-43b3-9c8e-5c7f66053b47" providerId="ADAL" clId="{189A0991-F8CD-4BF8-8106-1BC125F7CB40}" dt="2022-06-23T15:14:37.465" v="3" actId="1076"/>
        <pc:sldMkLst>
          <pc:docMk/>
          <pc:sldMk cId="0" sldId="315"/>
        </pc:sldMkLst>
        <pc:spChg chg="mod">
          <ac:chgData name="nadira.lepagnot" userId="2bfdcde1-544b-43b3-9c8e-5c7f66053b47" providerId="ADAL" clId="{189A0991-F8CD-4BF8-8106-1BC125F7CB40}" dt="2022-06-23T15:14:37.465" v="3" actId="1076"/>
          <ac:spMkLst>
            <pc:docMk/>
            <pc:sldMk cId="0" sldId="315"/>
            <ac:spMk id="11268" creationId="{00000000-0000-0000-0000-000000000000}"/>
          </ac:spMkLst>
        </pc:spChg>
      </pc:sldChg>
      <pc:sldChg chg="modSp mod">
        <pc:chgData name="nadira.lepagnot" userId="2bfdcde1-544b-43b3-9c8e-5c7f66053b47" providerId="ADAL" clId="{189A0991-F8CD-4BF8-8106-1BC125F7CB40}" dt="2022-06-23T15:14:45.920" v="4" actId="1076"/>
        <pc:sldMkLst>
          <pc:docMk/>
          <pc:sldMk cId="0" sldId="320"/>
        </pc:sldMkLst>
        <pc:graphicFrameChg chg="mod">
          <ac:chgData name="nadira.lepagnot" userId="2bfdcde1-544b-43b3-9c8e-5c7f66053b47" providerId="ADAL" clId="{189A0991-F8CD-4BF8-8106-1BC125F7CB40}" dt="2022-06-23T15:14:45.920" v="4" actId="1076"/>
          <ac:graphicFrameMkLst>
            <pc:docMk/>
            <pc:sldMk cId="0" sldId="320"/>
            <ac:graphicFrameMk id="1350707" creationId="{00000000-0000-0000-0000-000000000000}"/>
          </ac:graphicFrameMkLst>
        </pc:graphicFrameChg>
      </pc:sldChg>
      <pc:sldChg chg="modSp mod">
        <pc:chgData name="nadira.lepagnot" userId="2bfdcde1-544b-43b3-9c8e-5c7f66053b47" providerId="ADAL" clId="{189A0991-F8CD-4BF8-8106-1BC125F7CB40}" dt="2022-06-23T15:14:54.291" v="8" actId="1038"/>
        <pc:sldMkLst>
          <pc:docMk/>
          <pc:sldMk cId="0" sldId="324"/>
        </pc:sldMkLst>
        <pc:graphicFrameChg chg="mod modGraphic">
          <ac:chgData name="nadira.lepagnot" userId="2bfdcde1-544b-43b3-9c8e-5c7f66053b47" providerId="ADAL" clId="{189A0991-F8CD-4BF8-8106-1BC125F7CB40}" dt="2022-06-23T15:14:54.291" v="8" actId="1038"/>
          <ac:graphicFrameMkLst>
            <pc:docMk/>
            <pc:sldMk cId="0" sldId="324"/>
            <ac:graphicFrameMk id="1372270" creationId="{00000000-0000-0000-0000-000000000000}"/>
          </ac:graphicFrameMkLst>
        </pc:graphicFrameChg>
      </pc:sldChg>
      <pc:sldChg chg="modSp mod">
        <pc:chgData name="nadira.lepagnot" userId="2bfdcde1-544b-43b3-9c8e-5c7f66053b47" providerId="ADAL" clId="{189A0991-F8CD-4BF8-8106-1BC125F7CB40}" dt="2022-06-23T15:15:02.812" v="12" actId="1038"/>
        <pc:sldMkLst>
          <pc:docMk/>
          <pc:sldMk cId="0" sldId="328"/>
        </pc:sldMkLst>
        <pc:graphicFrameChg chg="mod modGraphic">
          <ac:chgData name="nadira.lepagnot" userId="2bfdcde1-544b-43b3-9c8e-5c7f66053b47" providerId="ADAL" clId="{189A0991-F8CD-4BF8-8106-1BC125F7CB40}" dt="2022-06-23T15:15:02.812" v="12" actId="1038"/>
          <ac:graphicFrameMkLst>
            <pc:docMk/>
            <pc:sldMk cId="0" sldId="328"/>
            <ac:graphicFrameMk id="1407106" creationId="{00000000-0000-0000-0000-000000000000}"/>
          </ac:graphicFrameMkLst>
        </pc:graphicFrameChg>
      </pc:sldChg>
      <pc:sldChg chg="modSp mod">
        <pc:chgData name="nadira.lepagnot" userId="2bfdcde1-544b-43b3-9c8e-5c7f66053b47" providerId="ADAL" clId="{189A0991-F8CD-4BF8-8106-1BC125F7CB40}" dt="2022-06-23T15:15:21.468" v="27" actId="1038"/>
        <pc:sldMkLst>
          <pc:docMk/>
          <pc:sldMk cId="0" sldId="331"/>
        </pc:sldMkLst>
        <pc:graphicFrameChg chg="mod">
          <ac:chgData name="nadira.lepagnot" userId="2bfdcde1-544b-43b3-9c8e-5c7f66053b47" providerId="ADAL" clId="{189A0991-F8CD-4BF8-8106-1BC125F7CB40}" dt="2022-06-23T15:15:21.468" v="27" actId="1038"/>
          <ac:graphicFrameMkLst>
            <pc:docMk/>
            <pc:sldMk cId="0" sldId="331"/>
            <ac:graphicFrameMk id="3" creationId="{00000000-0000-0000-0000-000000000000}"/>
          </ac:graphicFrameMkLst>
        </pc:graphicFrameChg>
        <pc:graphicFrameChg chg="mod">
          <ac:chgData name="nadira.lepagnot" userId="2bfdcde1-544b-43b3-9c8e-5c7f66053b47" providerId="ADAL" clId="{189A0991-F8CD-4BF8-8106-1BC125F7CB40}" dt="2022-06-23T15:15:21.468" v="27" actId="1038"/>
          <ac:graphicFrameMkLst>
            <pc:docMk/>
            <pc:sldMk cId="0" sldId="331"/>
            <ac:graphicFrameMk id="4" creationId="{00000000-0000-0000-0000-000000000000}"/>
          </ac:graphicFrameMkLst>
        </pc:graphicFrameChg>
      </pc:sldChg>
      <pc:sldChg chg="modSp">
        <pc:chgData name="nadira.lepagnot" userId="2bfdcde1-544b-43b3-9c8e-5c7f66053b47" providerId="ADAL" clId="{189A0991-F8CD-4BF8-8106-1BC125F7CB40}" dt="2022-06-23T15:15:14.602" v="17"/>
        <pc:sldMkLst>
          <pc:docMk/>
          <pc:sldMk cId="3874797793" sldId="348"/>
        </pc:sldMkLst>
        <pc:graphicFrameChg chg="mod">
          <ac:chgData name="nadira.lepagnot" userId="2bfdcde1-544b-43b3-9c8e-5c7f66053b47" providerId="ADAL" clId="{189A0991-F8CD-4BF8-8106-1BC125F7CB40}" dt="2022-06-23T15:15:14.602" v="17"/>
          <ac:graphicFrameMkLst>
            <pc:docMk/>
            <pc:sldMk cId="3874797793" sldId="348"/>
            <ac:graphicFrameMk id="7" creationId="{31026C4F-A9EC-45CA-A626-39AD62B5B862}"/>
          </ac:graphicFrameMkLst>
        </pc:graphicFrameChg>
      </pc:sldChg>
      <pc:sldChg chg="modSp">
        <pc:chgData name="nadira.lepagnot" userId="2bfdcde1-544b-43b3-9c8e-5c7f66053b47" providerId="ADAL" clId="{189A0991-F8CD-4BF8-8106-1BC125F7CB40}" dt="2022-06-23T15:15:30.783" v="34" actId="1038"/>
        <pc:sldMkLst>
          <pc:docMk/>
          <pc:sldMk cId="1675972837" sldId="1137"/>
        </pc:sldMkLst>
        <pc:graphicFrameChg chg="mod">
          <ac:chgData name="nadira.lepagnot" userId="2bfdcde1-544b-43b3-9c8e-5c7f66053b47" providerId="ADAL" clId="{189A0991-F8CD-4BF8-8106-1BC125F7CB40}" dt="2022-06-23T15:15:30.783" v="34" actId="1038"/>
          <ac:graphicFrameMkLst>
            <pc:docMk/>
            <pc:sldMk cId="1675972837" sldId="1137"/>
            <ac:graphicFrameMk id="6" creationId="{EC16747F-84E4-4C97-9BC9-E1D36E16A4C6}"/>
          </ac:graphicFrameMkLst>
        </pc:graphicFrameChg>
        <pc:picChg chg="mod">
          <ac:chgData name="nadira.lepagnot" userId="2bfdcde1-544b-43b3-9c8e-5c7f66053b47" providerId="ADAL" clId="{189A0991-F8CD-4BF8-8106-1BC125F7CB40}" dt="2022-06-23T15:15:30.783" v="34" actId="1038"/>
          <ac:picMkLst>
            <pc:docMk/>
            <pc:sldMk cId="1675972837" sldId="1137"/>
            <ac:picMk id="7" creationId="{550D9E48-A49A-4EEC-A2B9-6C12E466E9D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dirty="0"/>
              <a:t>Répartition Budget </a:t>
            </a:r>
          </a:p>
        </c:rich>
      </c:tx>
      <c:layout>
        <c:manualLayout>
          <c:xMode val="edge"/>
          <c:yMode val="edge"/>
          <c:x val="0.19352994703317394"/>
          <c:y val="2.48364542667460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635382364744591"/>
          <c:y val="0.1678458581863787"/>
          <c:w val="0.5011544952771031"/>
          <c:h val="0.68862852917108086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Euro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8B0-486B-9B59-EA9F0161D49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D8B0-486B-9B59-EA9F0161D49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D8B0-486B-9B59-EA9F0161D49B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PME</c:v>
                </c:pt>
                <c:pt idx="1">
                  <c:v>Gd Groupe</c:v>
                </c:pt>
                <c:pt idx="2">
                  <c:v>Academique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500</c:v>
                </c:pt>
                <c:pt idx="1">
                  <c:v>300</c:v>
                </c:pt>
                <c:pt idx="2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B0-486B-9B59-EA9F0161D49B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H.an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4-D8B0-486B-9B59-EA9F0161D49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5-D8B0-486B-9B59-EA9F0161D49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6-D8B0-486B-9B59-EA9F0161D49B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PME</c:v>
                </c:pt>
                <c:pt idx="1">
                  <c:v>Gd Groupe</c:v>
                </c:pt>
                <c:pt idx="2">
                  <c:v>Academique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45</c:v>
                </c:pt>
                <c:pt idx="1">
                  <c:v>30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8B0-486B-9B59-EA9F0161D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3">
          <a:noFill/>
        </a:ln>
      </c:spPr>
    </c:plotArea>
    <c:legend>
      <c:legendPos val="b"/>
      <c:overlay val="0"/>
    </c:legend>
    <c:plotVisOnly val="1"/>
    <c:dispBlanksAs val="zero"/>
    <c:showDLblsOverMax val="0"/>
  </c:chart>
  <c:txPr>
    <a:bodyPr/>
    <a:lstStyle/>
    <a:p>
      <a:pPr>
        <a:defRPr sz="1799">
          <a:latin typeface="Calibri" panose="020F0502020204030204" pitchFamily="34" charset="0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dirty="0"/>
              <a:t>Répartition h/an</a:t>
            </a:r>
          </a:p>
        </c:rich>
      </c:tx>
      <c:layout>
        <c:manualLayout>
          <c:xMode val="edge"/>
          <c:yMode val="edge"/>
          <c:x val="0.19352994703317394"/>
          <c:y val="2.48364542667460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635382364744591"/>
          <c:y val="0.1678458581863787"/>
          <c:w val="0.5011544952771031"/>
          <c:h val="0.68862852917108086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Euro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66E-4489-94A3-D14B217306F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66E-4489-94A3-D14B217306F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66E-4489-94A3-D14B217306F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PME</c:v>
                </c:pt>
                <c:pt idx="1">
                  <c:v>Gd Groupe</c:v>
                </c:pt>
                <c:pt idx="2">
                  <c:v>Academique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500</c:v>
                </c:pt>
                <c:pt idx="1">
                  <c:v>300</c:v>
                </c:pt>
                <c:pt idx="2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6E-4489-94A3-D14B217306F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H.an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4-666E-4489-94A3-D14B217306F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5-666E-4489-94A3-D14B217306F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6-666E-4489-94A3-D14B217306F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PME</c:v>
                </c:pt>
                <c:pt idx="1">
                  <c:v>Gd Groupe</c:v>
                </c:pt>
                <c:pt idx="2">
                  <c:v>Academique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45</c:v>
                </c:pt>
                <c:pt idx="1">
                  <c:v>30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66E-4489-94A3-D14B21730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4">
          <a:noFill/>
        </a:ln>
      </c:spPr>
    </c:plotArea>
    <c:legend>
      <c:legendPos val="b"/>
      <c:overlay val="0"/>
    </c:legend>
    <c:plotVisOnly val="1"/>
    <c:dispBlanksAs val="zero"/>
    <c:showDLblsOverMax val="0"/>
  </c:chart>
  <c:txPr>
    <a:bodyPr/>
    <a:lstStyle/>
    <a:p>
      <a:pPr>
        <a:defRPr sz="1800">
          <a:latin typeface="Calibri" panose="020F0502020204030204" pitchFamily="34" charset="0"/>
        </a:defRPr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0583B795-DF5B-434B-A8FE-07D3F65C17B5}" type="datetime1">
              <a:rPr lang="fr-FR" altLang="fr-FR"/>
              <a:pPr>
                <a:defRPr/>
              </a:pPr>
              <a:t>23/06/2022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B7F7F89F-70C2-498C-B6E7-2841B8B8DA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8761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BA08A509-B689-4516-BD07-F46069562134}" type="datetime1">
              <a:rPr lang="fr-FR" altLang="fr-FR"/>
              <a:pPr>
                <a:defRPr/>
              </a:pPr>
              <a:t>23/06/2022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F4DCECF2-D75E-48E2-812F-5D10C4D17DF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0054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3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DCECF2-D75E-48E2-812F-5D10C4D17DFB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62920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ea typeface="ＭＳ Ｐゴシック" pitchFamily="-1" charset="-128"/>
            </a:endParaRPr>
          </a:p>
        </p:txBody>
      </p:sp>
      <p:sp>
        <p:nvSpPr>
          <p:cNvPr id="44036" name="Espace réservé de la date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92EE21D-9A3C-41F5-9BD7-C213A1CE2926}" type="datetime1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6/23/2022</a:t>
            </a:fld>
            <a:endParaRPr lang="en-US" altLang="fr-FR" sz="1300">
              <a:latin typeface="Arial" charset="0"/>
            </a:endParaRPr>
          </a:p>
        </p:txBody>
      </p:sp>
      <p:sp>
        <p:nvSpPr>
          <p:cNvPr id="44037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91738AA-9A34-4168-81F0-A0B1DA618715}" type="slidenum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fr-FR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116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ea typeface="ＭＳ Ｐゴシック" pitchFamily="-1" charset="-128"/>
            </a:endParaRPr>
          </a:p>
        </p:txBody>
      </p:sp>
      <p:sp>
        <p:nvSpPr>
          <p:cNvPr id="45060" name="Espace réservé de la date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571BC3F-ED7F-4DA3-9AEC-B3F66DEFA8C5}" type="datetime1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6/23/2022</a:t>
            </a:fld>
            <a:endParaRPr lang="en-US" altLang="fr-FR" sz="1300">
              <a:latin typeface="Arial" charset="0"/>
            </a:endParaRPr>
          </a:p>
        </p:txBody>
      </p:sp>
      <p:sp>
        <p:nvSpPr>
          <p:cNvPr id="45061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37CECD3-FAB4-4664-A596-FBAADD72CFBA}" type="slidenum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fr-FR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051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ea typeface="ＭＳ Ｐゴシック" pitchFamily="-1" charset="-128"/>
            </a:endParaRPr>
          </a:p>
        </p:txBody>
      </p:sp>
      <p:sp>
        <p:nvSpPr>
          <p:cNvPr id="46084" name="Espace réservé de la date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88EA8A5-1608-4AB5-8859-9A1254051AE9}" type="datetime1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6/23/2022</a:t>
            </a:fld>
            <a:endParaRPr lang="en-US" altLang="fr-FR" sz="1300">
              <a:latin typeface="Arial" charset="0"/>
            </a:endParaRPr>
          </a:p>
        </p:txBody>
      </p:sp>
      <p:sp>
        <p:nvSpPr>
          <p:cNvPr id="46085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FD578E6-B7A5-4275-89D2-798A6B03F530}" type="slidenum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fr-FR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ea typeface="ＭＳ Ｐゴシック" pitchFamily="-1" charset="-128"/>
            </a:endParaRPr>
          </a:p>
        </p:txBody>
      </p:sp>
      <p:sp>
        <p:nvSpPr>
          <p:cNvPr id="48132" name="Espace réservé de la date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84EF51E-9919-43CD-B6AF-73412F59C143}" type="datetime1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6/23/2022</a:t>
            </a:fld>
            <a:endParaRPr lang="en-US" altLang="fr-FR" sz="1300">
              <a:latin typeface="Arial" charset="0"/>
            </a:endParaRPr>
          </a:p>
        </p:txBody>
      </p:sp>
      <p:sp>
        <p:nvSpPr>
          <p:cNvPr id="48133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04DEA57-98F3-4946-8512-302378995065}" type="slidenum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fr-FR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ea typeface="ＭＳ Ｐゴシック" pitchFamily="-1" charset="-128"/>
            </a:endParaRPr>
          </a:p>
        </p:txBody>
      </p:sp>
      <p:sp>
        <p:nvSpPr>
          <p:cNvPr id="49156" name="Espace réservé de la date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57D3378-1339-4B30-A497-A44D0748CE8F}" type="datetime1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6/23/2022</a:t>
            </a:fld>
            <a:endParaRPr lang="en-US" altLang="fr-FR" sz="1300">
              <a:latin typeface="Arial" charset="0"/>
            </a:endParaRPr>
          </a:p>
        </p:txBody>
      </p:sp>
      <p:sp>
        <p:nvSpPr>
          <p:cNvPr id="49157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AF0F220-0A47-43E7-9796-9C5EE99340B6}" type="slidenum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fr-FR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ea typeface="ＭＳ Ｐゴシック" pitchFamily="-1" charset="-128"/>
            </a:endParaRPr>
          </a:p>
        </p:txBody>
      </p:sp>
      <p:sp>
        <p:nvSpPr>
          <p:cNvPr id="49156" name="Espace réservé de la date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57D3378-1339-4B30-A497-A44D0748CE8F}" type="datetime1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6/23/2022</a:t>
            </a:fld>
            <a:endParaRPr lang="en-US" altLang="fr-FR" sz="1300">
              <a:latin typeface="Arial" charset="0"/>
            </a:endParaRPr>
          </a:p>
        </p:txBody>
      </p:sp>
      <p:sp>
        <p:nvSpPr>
          <p:cNvPr id="49157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AF0F220-0A47-43E7-9796-9C5EE99340B6}" type="slidenum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fr-FR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1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1AB9EAE-A3F0-4B2C-AC21-CE66BFF57D35}" type="datetime1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6/23/2022</a:t>
            </a:fld>
            <a:endParaRPr lang="en-US" altLang="fr-FR" sz="1300">
              <a:latin typeface="Arial" charset="0"/>
            </a:endParaRP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66DC9F9-7660-427B-A1CB-6BDE6C374280}" type="slidenum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fr-FR" sz="1300">
              <a:latin typeface="Arial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ea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7230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D0F1B9B-8B5F-4E34-9DD0-09AE9D08C360}" type="datetime1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6/23/2022</a:t>
            </a:fld>
            <a:endParaRPr lang="en-US" altLang="fr-FR" sz="1300">
              <a:latin typeface="Arial" charset="0"/>
            </a:endParaRP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C0E1D6B-31E1-4575-A9DB-854DB4317228}" type="slidenum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fr-FR" sz="1300">
              <a:latin typeface="Arial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>
                <a:ea typeface="ＭＳ Ｐゴシック" pitchFamily="-1" charset="-128"/>
              </a:rPr>
              <a:t>Pour info, total assiette =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T1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+(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T1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*20%)+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T2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905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59D181C-D6E8-4458-BCDB-9BDF1ED26C18}" type="datetime1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6/23/2022</a:t>
            </a:fld>
            <a:endParaRPr lang="en-US" altLang="fr-FR" sz="1300">
              <a:latin typeface="Arial" charset="0"/>
            </a:endParaRP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DDE4F4B-A5E3-4A45-B267-7B8891EF5D68}" type="slidenum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fr-FR" sz="1300">
              <a:latin typeface="Arial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ABC85AD-6865-4FB7-84F3-0555660A06D0}" type="datetime1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6/23/2022</a:t>
            </a:fld>
            <a:endParaRPr lang="en-US" altLang="fr-FR" sz="1300">
              <a:latin typeface="Arial" charset="0"/>
            </a:endParaRP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6CA853A-796E-405B-9EA6-4CC3986CEA15}" type="slidenum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fr-FR" sz="1300">
              <a:latin typeface="Arial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ea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194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itchFamily="-1" charset="-128"/>
            </a:endParaRPr>
          </a:p>
        </p:txBody>
      </p:sp>
      <p:sp>
        <p:nvSpPr>
          <p:cNvPr id="35844" name="Espace réservé de la date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05E3D42-1D4C-4151-ACA0-F9910ABC215B}" type="datetime1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6/23/2022</a:t>
            </a:fld>
            <a:endParaRPr lang="en-US" altLang="fr-FR" sz="1300">
              <a:latin typeface="Arial" charset="0"/>
            </a:endParaRPr>
          </a:p>
        </p:txBody>
      </p:sp>
      <p:sp>
        <p:nvSpPr>
          <p:cNvPr id="35845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2516903-06C1-4927-81A5-DA66353D34EA}" type="slidenum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fr-FR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ea typeface="ＭＳ Ｐゴシック" pitchFamily="-1" charset="-128"/>
            </a:endParaRPr>
          </a:p>
        </p:txBody>
      </p:sp>
      <p:sp>
        <p:nvSpPr>
          <p:cNvPr id="37892" name="Espace réservé de la date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D394A31-08E4-42EC-92F3-A80E6B71A18F}" type="datetime1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6/23/2022</a:t>
            </a:fld>
            <a:endParaRPr lang="en-US" altLang="fr-FR" sz="1300">
              <a:latin typeface="Arial" charset="0"/>
            </a:endParaRPr>
          </a:p>
        </p:txBody>
      </p:sp>
      <p:sp>
        <p:nvSpPr>
          <p:cNvPr id="37893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AF4F6B9-79CF-49E8-B4C2-ED3665B1FDC8}" type="slidenum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fr-FR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ea typeface="ＭＳ Ｐゴシック" pitchFamily="-1" charset="-128"/>
            </a:endParaRPr>
          </a:p>
        </p:txBody>
      </p:sp>
      <p:sp>
        <p:nvSpPr>
          <p:cNvPr id="38916" name="Espace réservé de la date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89A4D08-0351-4CA7-96D3-89C58A1B4EAE}" type="datetime1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6/23/2022</a:t>
            </a:fld>
            <a:endParaRPr lang="en-US" altLang="fr-FR" sz="1300">
              <a:latin typeface="Arial" charset="0"/>
            </a:endParaRPr>
          </a:p>
        </p:txBody>
      </p:sp>
      <p:sp>
        <p:nvSpPr>
          <p:cNvPr id="38917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80FD628-25A4-4A8F-914F-3956CDAFB4A7}" type="slidenum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fr-FR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ea typeface="ＭＳ Ｐゴシック" pitchFamily="-1" charset="-128"/>
            </a:endParaRPr>
          </a:p>
        </p:txBody>
      </p:sp>
      <p:sp>
        <p:nvSpPr>
          <p:cNvPr id="39940" name="Espace réservé de la date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9D72B76-C52D-424D-A1F6-7B6B4DCB8893}" type="datetime1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6/23/2022</a:t>
            </a:fld>
            <a:endParaRPr lang="en-US" altLang="fr-FR" sz="1300">
              <a:latin typeface="Arial" charset="0"/>
            </a:endParaRPr>
          </a:p>
        </p:txBody>
      </p:sp>
      <p:sp>
        <p:nvSpPr>
          <p:cNvPr id="39941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02B78AD-9DD7-428A-9191-C994FC698DEC}" type="slidenum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fr-FR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ea typeface="ＭＳ Ｐゴシック" pitchFamily="-1" charset="-128"/>
            </a:endParaRPr>
          </a:p>
        </p:txBody>
      </p:sp>
      <p:sp>
        <p:nvSpPr>
          <p:cNvPr id="40964" name="Espace réservé de la date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CDB1979-D7D4-4AF8-94D0-E60BA559F867}" type="datetime1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6/23/2022</a:t>
            </a:fld>
            <a:endParaRPr lang="en-US" altLang="fr-FR" sz="1300">
              <a:latin typeface="Arial" charset="0"/>
            </a:endParaRPr>
          </a:p>
        </p:txBody>
      </p:sp>
      <p:sp>
        <p:nvSpPr>
          <p:cNvPr id="40965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E894DB1-3346-44CB-B75C-6DBAD2F36943}" type="slidenum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fr-FR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ea typeface="ＭＳ Ｐゴシック" pitchFamily="-1" charset="-128"/>
            </a:endParaRPr>
          </a:p>
        </p:txBody>
      </p:sp>
      <p:sp>
        <p:nvSpPr>
          <p:cNvPr id="41988" name="Espace réservé de la date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F40E3FA-F0AE-4EDF-B4BD-9886B8B97667}" type="datetime1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6/23/2022</a:t>
            </a:fld>
            <a:endParaRPr lang="en-US" altLang="fr-FR" sz="1300">
              <a:latin typeface="Arial" charset="0"/>
            </a:endParaRPr>
          </a:p>
        </p:txBody>
      </p:sp>
      <p:sp>
        <p:nvSpPr>
          <p:cNvPr id="41989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6B1997A-BFAD-467E-B32F-F889A7D89210}" type="slidenum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fr-FR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31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ea typeface="ＭＳ Ｐゴシック" pitchFamily="-1" charset="-128"/>
            </a:endParaRPr>
          </a:p>
        </p:txBody>
      </p:sp>
      <p:sp>
        <p:nvSpPr>
          <p:cNvPr id="41988" name="Espace réservé de la date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F40E3FA-F0AE-4EDF-B4BD-9886B8B97667}" type="datetime1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6/23/2022</a:t>
            </a:fld>
            <a:endParaRPr lang="en-US" altLang="fr-FR" sz="1300">
              <a:latin typeface="Arial" charset="0"/>
            </a:endParaRPr>
          </a:p>
        </p:txBody>
      </p:sp>
      <p:sp>
        <p:nvSpPr>
          <p:cNvPr id="41989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6B1997A-BFAD-467E-B32F-F889A7D89210}" type="slidenum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fr-FR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46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0689FE8-7432-4336-B226-BBBBD6A3115F}" type="datetime1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6/23/2022</a:t>
            </a:fld>
            <a:endParaRPr lang="en-US" altLang="fr-FR" sz="1300">
              <a:latin typeface="Arial" charset="0"/>
            </a:endParaRP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D99C02D-B4D5-4271-BDC5-1D15BC9E0AC4}" type="slidenum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fr-FR" sz="1300">
              <a:latin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ECDE5A4-050C-47CA-8512-8422164BDD1B}"/>
              </a:ext>
            </a:extLst>
          </p:cNvPr>
          <p:cNvGrpSpPr/>
          <p:nvPr userDrawn="1"/>
        </p:nvGrpSpPr>
        <p:grpSpPr>
          <a:xfrm>
            <a:off x="0" y="2"/>
            <a:ext cx="12192000" cy="687572"/>
            <a:chOff x="0" y="0"/>
            <a:chExt cx="12192000" cy="749873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52FE1AE6-232D-43DB-91E9-69B4AC578E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749873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C237B116-3FBA-4660-BB7B-E3DD757557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9526" y="231484"/>
              <a:ext cx="1516515" cy="315395"/>
            </a:xfrm>
            <a:prstGeom prst="rect">
              <a:avLst/>
            </a:prstGeom>
          </p:spPr>
        </p:pic>
      </p:grp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25CD3FA4-CC09-4130-8C07-A691D604D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11899" y="6626945"/>
            <a:ext cx="580103" cy="231057"/>
          </a:xfrm>
          <a:prstGeom prst="rect">
            <a:avLst/>
          </a:prstGeom>
        </p:spPr>
        <p:txBody>
          <a:bodyPr/>
          <a:lstStyle/>
          <a:p>
            <a:pPr algn="r"/>
            <a:fld id="{2530E008-D3D6-4C8A-8795-01C28F4F8648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7" name="Espace réservé du pied de page 1">
            <a:extLst>
              <a:ext uri="{FF2B5EF4-FFF2-40B4-BE49-F238E27FC236}">
                <a16:creationId xmlns:a16="http://schemas.microsoft.com/office/drawing/2014/main" id="{8AA07B2F-DECF-0FDC-3CA7-E14F451788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10019148" y="3313571"/>
            <a:ext cx="4114800" cy="230863"/>
          </a:xfrm>
        </p:spPr>
        <p:txBody>
          <a:bodyPr/>
          <a:lstStyle/>
          <a:p>
            <a:r>
              <a:rPr lang="en-US" dirty="0"/>
              <a:t>Copyright </a:t>
            </a:r>
            <a:r>
              <a:rPr lang="en-US" dirty="0" err="1"/>
              <a:t>Pôle</a:t>
            </a:r>
            <a:r>
              <a:rPr lang="en-US" dirty="0"/>
              <a:t> SCS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146638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9289045-06D9-4214-B8DB-1FF907E9F4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6806" r="4118" b="-1"/>
          <a:stretch/>
        </p:blipFill>
        <p:spPr>
          <a:xfrm>
            <a:off x="23" y="10"/>
            <a:ext cx="5730220" cy="6857991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06D7FBF-00EF-4FFE-8AFC-298510A212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89" y="4343189"/>
            <a:ext cx="3809464" cy="713723"/>
          </a:xfrm>
          <a:prstGeom prst="rect">
            <a:avLst/>
          </a:prstGeom>
        </p:spPr>
      </p:pic>
      <p:sp>
        <p:nvSpPr>
          <p:cNvPr id="7" name="Titre 3">
            <a:extLst>
              <a:ext uri="{FF2B5EF4-FFF2-40B4-BE49-F238E27FC236}">
                <a16:creationId xmlns:a16="http://schemas.microsoft.com/office/drawing/2014/main" id="{AAB64DFE-A21D-4A06-A871-32E3534BD24A}"/>
              </a:ext>
            </a:extLst>
          </p:cNvPr>
          <p:cNvSpPr>
            <a:spLocks/>
          </p:cNvSpPr>
          <p:nvPr userDrawn="1"/>
        </p:nvSpPr>
        <p:spPr bwMode="auto">
          <a:xfrm>
            <a:off x="-1615439" y="4966205"/>
            <a:ext cx="8077200" cy="57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spcAft>
                <a:spcPts val="1800"/>
              </a:spcAft>
            </a:pPr>
            <a:r>
              <a:rPr lang="fr-FR" sz="1051" dirty="0">
                <a:solidFill>
                  <a:srgbClr val="1F497D"/>
                </a:solidFill>
                <a:latin typeface="+mn-lt"/>
                <a:cs typeface="Helvetica"/>
              </a:rPr>
              <a:t>SOLUTIONS COMMUNICANTES SÉCURISÉES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69A4643-26BD-128F-ABC0-75A7D01904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2719" t="40289" r="17703" b="4977"/>
          <a:stretch/>
        </p:blipFill>
        <p:spPr>
          <a:xfrm>
            <a:off x="5858519" y="6055962"/>
            <a:ext cx="6333460" cy="802039"/>
          </a:xfrm>
          <a:prstGeom prst="rect">
            <a:avLst/>
          </a:prstGeom>
        </p:spPr>
      </p:pic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9DD267CD-7304-21B9-9785-FDB7174B53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10019148" y="3313571"/>
            <a:ext cx="4114800" cy="230863"/>
          </a:xfrm>
        </p:spPr>
        <p:txBody>
          <a:bodyPr/>
          <a:lstStyle/>
          <a:p>
            <a:r>
              <a:rPr lang="en-US" dirty="0"/>
              <a:t>Copyright </a:t>
            </a:r>
            <a:r>
              <a:rPr lang="en-US" dirty="0" err="1"/>
              <a:t>Pôle</a:t>
            </a:r>
            <a:r>
              <a:rPr lang="en-US" dirty="0"/>
              <a:t> SCS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974809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1">
            <a:extLst>
              <a:ext uri="{FF2B5EF4-FFF2-40B4-BE49-F238E27FC236}">
                <a16:creationId xmlns:a16="http://schemas.microsoft.com/office/drawing/2014/main" id="{D2D14B62-C4F2-DA52-8601-27C2946153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72136" y="6669361"/>
            <a:ext cx="4114800" cy="200404"/>
          </a:xfrm>
          <a:prstGeom prst="rect">
            <a:avLst/>
          </a:prstGeom>
        </p:spPr>
        <p:txBody>
          <a:bodyPr/>
          <a:lstStyle>
            <a:lvl1pPr>
              <a:defRPr sz="751"/>
            </a:lvl1pPr>
          </a:lstStyle>
          <a:p>
            <a:r>
              <a:rPr lang="en-US" dirty="0"/>
              <a:t>Copyright </a:t>
            </a:r>
            <a:r>
              <a:rPr lang="en-US" dirty="0" err="1"/>
              <a:t>Pôle</a:t>
            </a:r>
            <a:r>
              <a:rPr lang="en-US" dirty="0"/>
              <a:t> SCS</a:t>
            </a:r>
            <a:endParaRPr lang="fr-FR" dirty="0"/>
          </a:p>
        </p:txBody>
      </p:sp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D5164F6F-61ED-3842-D38B-BF85E03C4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8800" y="6657595"/>
            <a:ext cx="2743200" cy="200404"/>
          </a:xfrm>
          <a:prstGeom prst="rect">
            <a:avLst/>
          </a:prstGeom>
        </p:spPr>
        <p:txBody>
          <a:bodyPr/>
          <a:lstStyle/>
          <a:p>
            <a:pPr algn="r"/>
            <a:fld id="{2530E008-D3D6-4C8A-8795-01C28F4F8648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014639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pied de page 1">
            <a:extLst>
              <a:ext uri="{FF2B5EF4-FFF2-40B4-BE49-F238E27FC236}">
                <a16:creationId xmlns:a16="http://schemas.microsoft.com/office/drawing/2014/main" id="{68AD43ED-F90F-5123-E021-E834DC931C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72136" y="6669361"/>
            <a:ext cx="4114800" cy="200404"/>
          </a:xfrm>
          <a:prstGeom prst="rect">
            <a:avLst/>
          </a:prstGeom>
        </p:spPr>
        <p:txBody>
          <a:bodyPr/>
          <a:lstStyle>
            <a:lvl1pPr>
              <a:defRPr sz="751"/>
            </a:lvl1pPr>
          </a:lstStyle>
          <a:p>
            <a:r>
              <a:rPr lang="en-US" dirty="0"/>
              <a:t>Copyright </a:t>
            </a:r>
            <a:r>
              <a:rPr lang="en-US" dirty="0" err="1"/>
              <a:t>Pôle</a:t>
            </a:r>
            <a:r>
              <a:rPr lang="en-US" dirty="0"/>
              <a:t> SCS</a:t>
            </a:r>
            <a:endParaRPr lang="fr-FR" dirty="0"/>
          </a:p>
        </p:txBody>
      </p: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91A33567-21E3-AED0-0C5E-E50BFCADBE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8800" y="6657595"/>
            <a:ext cx="2743200" cy="200404"/>
          </a:xfrm>
          <a:prstGeom prst="rect">
            <a:avLst/>
          </a:prstGeom>
        </p:spPr>
        <p:txBody>
          <a:bodyPr/>
          <a:lstStyle/>
          <a:p>
            <a:pPr algn="r"/>
            <a:fld id="{2530E008-D3D6-4C8A-8795-01C28F4F8648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715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 1 1 1 1 1 1" preserve="1">
  <p:cSld name="Diapositive de titre 1 1 1 1 1 1 1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0E9EB146-FDB1-9B7D-7554-6090F566BA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72136" y="6669361"/>
            <a:ext cx="4114800" cy="200404"/>
          </a:xfrm>
          <a:prstGeom prst="rect">
            <a:avLst/>
          </a:prstGeom>
        </p:spPr>
        <p:txBody>
          <a:bodyPr/>
          <a:lstStyle>
            <a:lvl1pPr>
              <a:defRPr sz="751"/>
            </a:lvl1pPr>
          </a:lstStyle>
          <a:p>
            <a:r>
              <a:rPr lang="en-US" dirty="0"/>
              <a:t>Copyright </a:t>
            </a:r>
            <a:r>
              <a:rPr lang="en-US" dirty="0" err="1"/>
              <a:t>Pôle</a:t>
            </a:r>
            <a:r>
              <a:rPr lang="en-US" dirty="0"/>
              <a:t> SCS</a:t>
            </a:r>
            <a:endParaRPr lang="fr-FR" dirty="0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F0E7AF2B-1E25-052A-22BF-9CE8326EF4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8800" y="6657595"/>
            <a:ext cx="2743200" cy="200404"/>
          </a:xfrm>
          <a:prstGeom prst="rect">
            <a:avLst/>
          </a:prstGeom>
        </p:spPr>
        <p:txBody>
          <a:bodyPr/>
          <a:lstStyle/>
          <a:p>
            <a:pPr algn="r"/>
            <a:fld id="{2530E008-D3D6-4C8A-8795-01C28F4F8648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591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 1 1 1 1 1" preserve="1">
  <p:cSld name="Diapositive de titre 1 1 1 1 1 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0481DA7C-A3B0-D4F8-D57D-DBC03F9CB8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72136" y="6669361"/>
            <a:ext cx="4114800" cy="200404"/>
          </a:xfrm>
          <a:prstGeom prst="rect">
            <a:avLst/>
          </a:prstGeom>
        </p:spPr>
        <p:txBody>
          <a:bodyPr/>
          <a:lstStyle>
            <a:lvl1pPr>
              <a:defRPr sz="751"/>
            </a:lvl1pPr>
          </a:lstStyle>
          <a:p>
            <a:r>
              <a:rPr lang="en-US" dirty="0"/>
              <a:t>Copyright </a:t>
            </a:r>
            <a:r>
              <a:rPr lang="en-US" dirty="0" err="1"/>
              <a:t>Pôle</a:t>
            </a:r>
            <a:r>
              <a:rPr lang="en-US" dirty="0"/>
              <a:t> SCS</a:t>
            </a:r>
            <a:endParaRPr lang="fr-FR" dirty="0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4EE70865-A036-3FF7-FFDF-700A4830C3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8800" y="6657595"/>
            <a:ext cx="2743200" cy="200404"/>
          </a:xfrm>
          <a:prstGeom prst="rect">
            <a:avLst/>
          </a:prstGeom>
        </p:spPr>
        <p:txBody>
          <a:bodyPr/>
          <a:lstStyle/>
          <a:p>
            <a:pPr algn="r"/>
            <a:fld id="{2530E008-D3D6-4C8A-8795-01C28F4F8648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585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 1" preserve="1">
  <p:cSld name="Diapositive de titre 1 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7D0FF2FC-D346-FCEB-EF4E-5DB77CE9D8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72136" y="6669361"/>
            <a:ext cx="4114800" cy="200404"/>
          </a:xfrm>
          <a:prstGeom prst="rect">
            <a:avLst/>
          </a:prstGeom>
        </p:spPr>
        <p:txBody>
          <a:bodyPr/>
          <a:lstStyle>
            <a:lvl1pPr>
              <a:defRPr sz="751"/>
            </a:lvl1pPr>
          </a:lstStyle>
          <a:p>
            <a:r>
              <a:rPr lang="en-US" dirty="0"/>
              <a:t>Copyright </a:t>
            </a:r>
            <a:r>
              <a:rPr lang="en-US" dirty="0" err="1"/>
              <a:t>Pôle</a:t>
            </a:r>
            <a:r>
              <a:rPr lang="en-US" dirty="0"/>
              <a:t> SCS</a:t>
            </a:r>
            <a:endParaRPr lang="fr-FR" dirty="0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69CCB757-7495-BADF-466E-DF9450101E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8800" y="6657595"/>
            <a:ext cx="2743200" cy="200404"/>
          </a:xfrm>
          <a:prstGeom prst="rect">
            <a:avLst/>
          </a:prstGeom>
        </p:spPr>
        <p:txBody>
          <a:bodyPr/>
          <a:lstStyle/>
          <a:p>
            <a:pPr algn="r"/>
            <a:fld id="{2530E008-D3D6-4C8A-8795-01C28F4F8648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365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 1 1" preserve="1">
  <p:cSld name="Diapositive de titre 1 1 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1">
            <a:extLst>
              <a:ext uri="{FF2B5EF4-FFF2-40B4-BE49-F238E27FC236}">
                <a16:creationId xmlns:a16="http://schemas.microsoft.com/office/drawing/2014/main" id="{089308E1-8367-6E5F-8F12-17AADCCA18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72136" y="6669361"/>
            <a:ext cx="4114800" cy="200404"/>
          </a:xfrm>
          <a:prstGeom prst="rect">
            <a:avLst/>
          </a:prstGeom>
        </p:spPr>
        <p:txBody>
          <a:bodyPr/>
          <a:lstStyle>
            <a:lvl1pPr>
              <a:defRPr sz="751"/>
            </a:lvl1pPr>
          </a:lstStyle>
          <a:p>
            <a:r>
              <a:rPr lang="en-US" dirty="0"/>
              <a:t>Copyright </a:t>
            </a:r>
            <a:r>
              <a:rPr lang="en-US" dirty="0" err="1"/>
              <a:t>Pôle</a:t>
            </a:r>
            <a:r>
              <a:rPr lang="en-US" dirty="0"/>
              <a:t> SCS</a:t>
            </a:r>
            <a:endParaRPr lang="fr-FR" dirty="0"/>
          </a:p>
        </p:txBody>
      </p:sp>
      <p:sp>
        <p:nvSpPr>
          <p:cNvPr id="11" name="Espace réservé du numéro de diapositive 2">
            <a:extLst>
              <a:ext uri="{FF2B5EF4-FFF2-40B4-BE49-F238E27FC236}">
                <a16:creationId xmlns:a16="http://schemas.microsoft.com/office/drawing/2014/main" id="{2A8B7B3A-3A02-E7E7-04D5-2EE9B568CA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8800" y="6657595"/>
            <a:ext cx="2743200" cy="200404"/>
          </a:xfrm>
          <a:prstGeom prst="rect">
            <a:avLst/>
          </a:prstGeom>
        </p:spPr>
        <p:txBody>
          <a:bodyPr/>
          <a:lstStyle/>
          <a:p>
            <a:pPr algn="r"/>
            <a:fld id="{2530E008-D3D6-4C8A-8795-01C28F4F8648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095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1EF558C-1E79-422D-9A94-B0D78CC43E3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2"/>
            <a:ext cx="12192000" cy="687572"/>
          </a:xfrm>
          <a:prstGeom prst="rect">
            <a:avLst/>
          </a:prstGeom>
        </p:spPr>
      </p:pic>
      <p:sp>
        <p:nvSpPr>
          <p:cNvPr id="15" name="Espace réservé du pied de page 1">
            <a:extLst>
              <a:ext uri="{FF2B5EF4-FFF2-40B4-BE49-F238E27FC236}">
                <a16:creationId xmlns:a16="http://schemas.microsoft.com/office/drawing/2014/main" id="{ABA47958-C368-439A-AF2C-70D47243E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028904" y="3561397"/>
            <a:ext cx="4114800" cy="211393"/>
          </a:xfrm>
          <a:prstGeom prst="rect">
            <a:avLst/>
          </a:prstGeom>
        </p:spPr>
        <p:txBody>
          <a:bodyPr/>
          <a:lstStyle>
            <a:lvl1pPr algn="ctr">
              <a:defRPr sz="75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Copyright </a:t>
            </a:r>
            <a:r>
              <a:rPr lang="en-US" dirty="0" err="1"/>
              <a:t>Pôle</a:t>
            </a:r>
            <a:r>
              <a:rPr lang="en-US" dirty="0"/>
              <a:t> SCS</a:t>
            </a:r>
            <a:endParaRPr lang="fr-FR" dirty="0"/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3F3AF7EA-2DC1-46E5-A08A-643A6B766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891" y="6646605"/>
            <a:ext cx="521111" cy="211395"/>
          </a:xfrm>
          <a:prstGeom prst="rect">
            <a:avLst/>
          </a:prstGeom>
        </p:spPr>
        <p:txBody>
          <a:bodyPr/>
          <a:lstStyle>
            <a:lvl1pPr algn="r">
              <a:defRPr lang="fr-FR" sz="825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2530E008-D3D6-4C8A-8795-01C28F4F864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46833E-D2A6-A853-3857-2CEDB554E2A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9528" y="212257"/>
            <a:ext cx="1516515" cy="28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5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</p:sldLayoutIdLst>
  <p:transition spd="slow">
    <p:wipe/>
  </p:transition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/>
          </p:cNvSpPr>
          <p:nvPr/>
        </p:nvSpPr>
        <p:spPr bwMode="auto">
          <a:xfrm>
            <a:off x="4223792" y="504373"/>
            <a:ext cx="8497887" cy="288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3600" b="1" dirty="0">
                <a:solidFill>
                  <a:srgbClr val="022F43"/>
                </a:solidFill>
                <a:latin typeface="Helvetica" panose="020B0604020202020204" pitchFamily="34" charset="0"/>
                <a:ea typeface="ＭＳ Ｐゴシック" pitchFamily="-1" charset="-128"/>
              </a:rPr>
              <a:t>i-Démo Région</a:t>
            </a:r>
          </a:p>
          <a:p>
            <a:pPr algn="ctr" eaLnBrk="1" hangingPunct="1"/>
            <a:endParaRPr lang="fr-FR" altLang="fr-FR" sz="3600" b="1" dirty="0">
              <a:solidFill>
                <a:srgbClr val="022F43"/>
              </a:solidFill>
              <a:latin typeface="Helvetica" panose="020B0604020202020204" pitchFamily="34" charset="0"/>
              <a:ea typeface="ＭＳ Ｐゴシック" pitchFamily="-1" charset="-128"/>
            </a:endParaRPr>
          </a:p>
          <a:p>
            <a:pPr algn="ctr" eaLnBrk="1" hangingPunct="1"/>
            <a:r>
              <a:rPr lang="fr-FR" altLang="fr-FR" sz="3200" b="1" dirty="0">
                <a:solidFill>
                  <a:srgbClr val="022F43"/>
                </a:solidFill>
                <a:latin typeface="Helvetica" panose="020B0604020202020204" pitchFamily="34" charset="0"/>
                <a:ea typeface="ＭＳ Ｐゴシック" pitchFamily="-1" charset="-128"/>
              </a:rPr>
              <a:t>Présentation résumée</a:t>
            </a:r>
            <a:br>
              <a:rPr lang="fr-FR" altLang="fr-FR" sz="3600" b="1" dirty="0">
                <a:solidFill>
                  <a:schemeClr val="accent6"/>
                </a:solidFill>
                <a:latin typeface="Helvetica" panose="020B0604020202020204" pitchFamily="34" charset="0"/>
                <a:ea typeface="ＭＳ Ｐゴシック" pitchFamily="-1" charset="-128"/>
              </a:rPr>
            </a:br>
            <a:br>
              <a:rPr lang="fr-FR" altLang="fr-FR" sz="3600" b="1" dirty="0">
                <a:solidFill>
                  <a:srgbClr val="EF3506"/>
                </a:solidFill>
                <a:latin typeface="Helvetica" panose="020B0604020202020204" pitchFamily="34" charset="0"/>
                <a:ea typeface="ＭＳ Ｐゴシック" pitchFamily="-1" charset="-128"/>
              </a:rPr>
            </a:br>
            <a:r>
              <a:rPr lang="fr-FR" altLang="fr-FR" sz="3600" b="1" dirty="0">
                <a:solidFill>
                  <a:srgbClr val="EF3506"/>
                </a:solidFill>
                <a:latin typeface="Helvetica" panose="020B0604020202020204" pitchFamily="34" charset="0"/>
                <a:ea typeface="ＭＳ Ｐゴシック" pitchFamily="-1" charset="-128"/>
              </a:rPr>
              <a:t>Projet :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0176754-39FE-49B9-8C54-7199536B0300}"/>
              </a:ext>
            </a:extLst>
          </p:cNvPr>
          <p:cNvSpPr txBox="1"/>
          <p:nvPr/>
        </p:nvSpPr>
        <p:spPr>
          <a:xfrm>
            <a:off x="6528048" y="3544850"/>
            <a:ext cx="465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Insérer logos porteur + partenaires</a:t>
            </a:r>
          </a:p>
        </p:txBody>
      </p:sp>
      <p:pic>
        <p:nvPicPr>
          <p:cNvPr id="1026" name="Picture 2" descr="Logos France 2030 | Gouvernement.fr">
            <a:extLst>
              <a:ext uri="{FF2B5EF4-FFF2-40B4-BE49-F238E27FC236}">
                <a16:creationId xmlns:a16="http://schemas.microsoft.com/office/drawing/2014/main" id="{F69E4EBB-F154-E2A0-85E7-762D642B1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4773628"/>
            <a:ext cx="1091952" cy="107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36F7538-B545-992D-0DA5-362C56423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616" y="4760087"/>
            <a:ext cx="1105647" cy="109856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xfrm>
            <a:off x="8534400" y="6308727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0777" indent="-37473588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71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60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349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537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726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914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103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8B291FA-C12E-469A-B69E-0C6C94A496CB}" type="slidenum">
              <a:rPr lang="en-US" altLang="fr-FR">
                <a:solidFill>
                  <a:srgbClr val="7F7F7F"/>
                </a:solidFill>
                <a:latin typeface="Verdana" pitchFamily="-1" charset="0"/>
              </a:rPr>
              <a:pPr eaLnBrk="1" hangingPunct="1"/>
              <a:t>10</a:t>
            </a:fld>
            <a:endParaRPr lang="en-US" altLang="fr-FR">
              <a:solidFill>
                <a:srgbClr val="7F7F7F"/>
              </a:solidFill>
              <a:latin typeface="Verdana" pitchFamily="-1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95600" y="184148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fr-FR" sz="2800" b="1" dirty="0">
                <a:solidFill>
                  <a:srgbClr val="002F41"/>
                </a:solidFill>
                <a:latin typeface="Helvetica" panose="020B0604020202020204" pitchFamily="34" charset="0"/>
              </a:rPr>
              <a:t>Partenaires du projet (2)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8472734-6808-694C-82D6-E6C134B92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317" y="1643064"/>
            <a:ext cx="8666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i="1" dirty="0">
                <a:latin typeface="Calibri" pitchFamily="-1" charset="0"/>
              </a:rPr>
              <a:t>Expliquer la pertinence et complémentarité du consortium proposé et indiquer les compétences clés des partenaires et le choix du porteur</a:t>
            </a:r>
          </a:p>
          <a:p>
            <a:pPr eaLnBrk="1" hangingPunct="1"/>
            <a:endParaRPr lang="fr-FR" altLang="fr-FR" i="1" dirty="0">
              <a:latin typeface="Calibri" pitchFamily="-1" charset="0"/>
            </a:endParaRPr>
          </a:p>
          <a:p>
            <a:pPr eaLnBrk="1" hangingPunct="1"/>
            <a:r>
              <a:rPr lang="fr-FR" altLang="fr-FR" i="1" dirty="0">
                <a:latin typeface="Calibri" pitchFamily="-1" charset="0"/>
              </a:rPr>
              <a:t>Indiquer quels partenaires ont la capacité commerciale pour valoriser les résultats du projet</a:t>
            </a:r>
          </a:p>
        </p:txBody>
      </p:sp>
    </p:spTree>
    <p:extLst>
      <p:ext uri="{BB962C8B-B14F-4D97-AF65-F5344CB8AC3E}">
        <p14:creationId xmlns:p14="http://schemas.microsoft.com/office/powerpoint/2010/main" val="1992443582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0777" indent="-37473588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71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60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349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537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726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914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103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60BE29-EECF-42C2-8257-26E110ABDF1A}" type="slidenum">
              <a:rPr lang="en-US" altLang="fr-FR">
                <a:solidFill>
                  <a:srgbClr val="7F7F7F"/>
                </a:solidFill>
                <a:latin typeface="Verdana" pitchFamily="-1" charset="0"/>
              </a:rPr>
              <a:pPr eaLnBrk="1" hangingPunct="1"/>
              <a:t>11</a:t>
            </a:fld>
            <a:endParaRPr lang="en-US" altLang="fr-FR">
              <a:solidFill>
                <a:srgbClr val="7F7F7F"/>
              </a:solidFill>
              <a:latin typeface="Verdana" pitchFamily="-1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11624" y="116632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fr-FR" altLang="fr-FR" sz="2800" b="1" dirty="0">
                <a:solidFill>
                  <a:srgbClr val="002F41"/>
                </a:solidFill>
                <a:latin typeface="Helvetica" panose="020B0604020202020204" pitchFamily="34" charset="0"/>
              </a:rPr>
              <a:t>                   Aspects innovants du projet et état de l’art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D51C32-4365-EC49-BCA5-45CDD8173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1643063"/>
            <a:ext cx="86661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i="1" dirty="0">
                <a:latin typeface="Calibri" pitchFamily="-1" charset="0"/>
              </a:rPr>
              <a:t>Décrire les innovations proposées dans le projet et répondant aux problèmes identifiés :</a:t>
            </a:r>
          </a:p>
          <a:p>
            <a:pPr eaLnBrk="1" hangingPunct="1"/>
            <a:endParaRPr lang="fr-FR" altLang="fr-FR" i="1" dirty="0">
              <a:latin typeface="Calibri" pitchFamily="-1" charset="0"/>
            </a:endParaRPr>
          </a:p>
          <a:p>
            <a:pPr eaLnBrk="1" hangingPunct="1"/>
            <a:r>
              <a:rPr lang="fr-FR" altLang="fr-FR" i="1" dirty="0">
                <a:latin typeface="Calibri" pitchFamily="-1" charset="0"/>
              </a:rPr>
              <a:t>Décrire l’état de l’art : technologies, produits connus. Projet de R&amp;D identifiés sur ce thème, publications, ...</a:t>
            </a:r>
          </a:p>
          <a:p>
            <a:pPr eaLnBrk="1" hangingPunct="1"/>
            <a:endParaRPr lang="fr-FR" altLang="fr-FR" i="1" dirty="0">
              <a:latin typeface="Calibri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451529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0777" indent="-37473588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71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60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349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537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726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914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103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1149843-A22F-46D3-8F88-1D4903161C7D}" type="slidenum">
              <a:rPr lang="en-US" altLang="fr-FR">
                <a:solidFill>
                  <a:srgbClr val="7F7F7F"/>
                </a:solidFill>
                <a:latin typeface="Verdana" pitchFamily="-1" charset="0"/>
              </a:rPr>
              <a:pPr eaLnBrk="1" hangingPunct="1"/>
              <a:t>12</a:t>
            </a:fld>
            <a:endParaRPr lang="en-US" altLang="fr-FR">
              <a:solidFill>
                <a:srgbClr val="7F7F7F"/>
              </a:solidFill>
              <a:latin typeface="Verdana" pitchFamily="-1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48113" y="115888"/>
            <a:ext cx="8243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fr-FR" altLang="fr-FR" sz="2400" b="1" dirty="0">
                <a:solidFill>
                  <a:srgbClr val="002F41"/>
                </a:solidFill>
                <a:latin typeface="Helvetica" panose="020B0604020202020204" pitchFamily="34" charset="0"/>
              </a:rPr>
              <a:t>Aspects innovants du projet : résumé</a:t>
            </a:r>
          </a:p>
        </p:txBody>
      </p:sp>
      <p:graphicFrame>
        <p:nvGraphicFramePr>
          <p:cNvPr id="1372270" name="Group 110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95411604"/>
              </p:ext>
            </p:extLst>
          </p:nvPr>
        </p:nvGraphicFramePr>
        <p:xfrm>
          <a:off x="263353" y="935621"/>
          <a:ext cx="11593287" cy="5707022"/>
        </p:xfrm>
        <a:graphic>
          <a:graphicData uri="http://schemas.openxmlformats.org/drawingml/2006/table">
            <a:tbl>
              <a:tblPr/>
              <a:tblGrid>
                <a:gridCol w="3864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4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64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6895">
                <a:tc>
                  <a:txBody>
                    <a:bodyPr/>
                    <a:lstStyle>
                      <a:lvl1pPr defTabSz="8731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1pPr>
                      <a:lvl2pPr marL="37931725" indent="-37474525" defTabSz="8731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fr-FR" altLang="fr-F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350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Innovations </a:t>
                      </a:r>
                    </a:p>
                    <a:p>
                      <a:pPr marL="0" marR="0" lvl="0" indent="0" algn="ctr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fr-FR" altLang="fr-F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350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Nouveautés proposées</a:t>
                      </a:r>
                    </a:p>
                  </a:txBody>
                  <a:tcPr marL="89775" marR="89775" marT="48625" marB="486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1pPr>
                      <a:lvl2pPr marL="37931725" indent="-37474525" defTabSz="8731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fr-FR" altLang="fr-F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350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État de l’art</a:t>
                      </a:r>
                    </a:p>
                  </a:txBody>
                  <a:tcPr marL="89775" marR="89775" marT="48625" marB="48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1pPr>
                      <a:lvl2pPr marL="37931725" indent="-37474525" defTabSz="8731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fr-FR" altLang="fr-F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350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Verrous/difficultés levés dans le projet</a:t>
                      </a:r>
                      <a:endParaRPr kumimoji="0" lang="fr-FR" altLang="fr-FR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EF350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775" marR="89775" marT="48625" marB="48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405">
                <a:tc>
                  <a:txBody>
                    <a:bodyPr/>
                    <a:lstStyle>
                      <a:lvl1pPr defTabSz="8731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1pPr>
                      <a:lvl2pPr marL="37931725" indent="-37474525" defTabSz="8731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-1" charset="2"/>
                        <a:buNone/>
                        <a:tabLst/>
                      </a:pP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775" marR="89775" marT="48625" marB="486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1pPr>
                      <a:lvl2pPr marL="37931725" indent="-37474525" defTabSz="8731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-1" charset="2"/>
                        <a:buNone/>
                        <a:tabLst/>
                      </a:pP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775" marR="89775" marT="48625" marB="48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1pPr>
                      <a:lvl2pPr marL="37931725" indent="-37474525" defTabSz="8731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-1" charset="2"/>
                        <a:buNone/>
                        <a:tabLst/>
                      </a:pP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775" marR="89775" marT="48625" marB="48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8028">
                <a:tc>
                  <a:txBody>
                    <a:bodyPr/>
                    <a:lstStyle>
                      <a:lvl1pPr defTabSz="8731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1pPr>
                      <a:lvl2pPr marL="37931725" indent="-37474525" defTabSz="8731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-1" charset="2"/>
                        <a:buNone/>
                        <a:tabLst/>
                      </a:pP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775" marR="89775" marT="48625" marB="486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1pPr>
                      <a:lvl2pPr marL="37931725" indent="-37474525" defTabSz="8731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-1" charset="2"/>
                        <a:buNone/>
                        <a:tabLst/>
                      </a:pP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775" marR="89775" marT="48625" marB="48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1pPr>
                      <a:lvl2pPr marL="37931725" indent="-37474525" defTabSz="8731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-1" charset="2"/>
                        <a:buNone/>
                        <a:tabLst/>
                      </a:pP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775" marR="89775" marT="48625" marB="48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467">
                <a:tc>
                  <a:txBody>
                    <a:bodyPr/>
                    <a:lstStyle>
                      <a:lvl1pPr defTabSz="8731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1pPr>
                      <a:lvl2pPr marL="37931725" indent="-37474525" defTabSz="8731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-1" charset="2"/>
                        <a:buNone/>
                        <a:tabLst/>
                      </a:pP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775" marR="89775" marT="48625" marB="486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1pPr>
                      <a:lvl2pPr marL="37931725" indent="-37474525" defTabSz="8731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-1" charset="2"/>
                        <a:buNone/>
                        <a:tabLst/>
                      </a:pP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775" marR="89775" marT="48625" marB="48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1pPr>
                      <a:lvl2pPr marL="37931725" indent="-37474525" defTabSz="8731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-1" charset="2"/>
                        <a:buNone/>
                        <a:tabLst/>
                      </a:pP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775" marR="89775" marT="48625" marB="48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4227">
                <a:tc>
                  <a:txBody>
                    <a:bodyPr/>
                    <a:lstStyle>
                      <a:lvl1pPr defTabSz="8731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1pPr>
                      <a:lvl2pPr marL="37931725" indent="-37474525" defTabSz="8731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-1" charset="2"/>
                        <a:buNone/>
                        <a:tabLst/>
                      </a:pP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775" marR="89775" marT="48625" marB="486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1pPr>
                      <a:lvl2pPr marL="37931725" indent="-37474525" defTabSz="8731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-1" charset="2"/>
                        <a:buNone/>
                        <a:tabLst/>
                      </a:pP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775" marR="89775" marT="48625" marB="48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1pPr>
                      <a:lvl2pPr marL="37931725" indent="-37474525" defTabSz="8731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-1" charset="2"/>
                        <a:buNone/>
                        <a:tabLst/>
                      </a:pP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775" marR="89775" marT="48625" marB="48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0777" indent="-37473588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71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60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349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537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726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914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103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3AEFA90-5EF5-4B2C-BCD4-1428CE6CF65C}" type="slidenum">
              <a:rPr lang="en-US" altLang="fr-FR">
                <a:solidFill>
                  <a:srgbClr val="7F7F7F"/>
                </a:solidFill>
                <a:latin typeface="Verdana" pitchFamily="-1" charset="0"/>
              </a:rPr>
              <a:pPr eaLnBrk="1" hangingPunct="1"/>
              <a:t>13</a:t>
            </a:fld>
            <a:endParaRPr lang="en-US" altLang="fr-FR">
              <a:solidFill>
                <a:srgbClr val="7F7F7F"/>
              </a:solidFill>
              <a:latin typeface="Verdana" pitchFamily="-1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0" y="508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fr-FR" altLang="fr-FR" sz="2800" b="1" dirty="0">
                <a:solidFill>
                  <a:srgbClr val="002F41"/>
                </a:solidFill>
                <a:latin typeface="Helvetica" panose="020B0604020202020204" pitchFamily="34" charset="0"/>
              </a:rPr>
              <a:t>Gestion de la PI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278D5FD-698C-8448-9250-91987ED48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1643065"/>
            <a:ext cx="866616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i="1" dirty="0">
                <a:latin typeface="Calibri" panose="020F0502020204030204" pitchFamily="34" charset="0"/>
              </a:rPr>
              <a:t>Préciser ce qui est prévu pour gérer les questions de propriétés intellectuelles et industrielles entre les partenaires pendant et après le projet – principaux points du futur accord de consortium</a:t>
            </a:r>
          </a:p>
          <a:p>
            <a:pPr eaLnBrk="1" hangingPunct="1"/>
            <a:endParaRPr lang="fr-FR" altLang="fr-FR" i="1" dirty="0">
              <a:latin typeface="Calibri" pitchFamily="-1" charset="0"/>
            </a:endParaRPr>
          </a:p>
          <a:p>
            <a:pPr eaLnBrk="1" hangingPunct="1"/>
            <a:endParaRPr lang="fr-FR" altLang="fr-FR" i="1" dirty="0">
              <a:latin typeface="Calibri" pitchFamily="-1" charset="0"/>
            </a:endParaRPr>
          </a:p>
          <a:p>
            <a:pPr eaLnBrk="1" hangingPunct="1"/>
            <a:r>
              <a:rPr lang="fr-FR" altLang="fr-FR" i="1" dirty="0">
                <a:latin typeface="Calibri" pitchFamily="-1" charset="0"/>
              </a:rPr>
              <a:t> </a:t>
            </a:r>
          </a:p>
          <a:p>
            <a:pPr eaLnBrk="1" hangingPunct="1"/>
            <a:endParaRPr lang="fr-FR" altLang="fr-FR" i="1" dirty="0">
              <a:latin typeface="Calibri" pitchFamily="-1" charset="0"/>
            </a:endParaRPr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0777" indent="-37473588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71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60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349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537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726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914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103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8DB9DE-6353-4FB3-8AE5-2FC16E6AF1AA}" type="slidenum">
              <a:rPr lang="en-US" altLang="fr-FR">
                <a:solidFill>
                  <a:srgbClr val="7F7F7F"/>
                </a:solidFill>
                <a:latin typeface="Verdana" pitchFamily="-1" charset="0"/>
              </a:rPr>
              <a:pPr eaLnBrk="1" hangingPunct="1"/>
              <a:t>14</a:t>
            </a:fld>
            <a:endParaRPr lang="en-US" altLang="fr-FR">
              <a:solidFill>
                <a:srgbClr val="7F7F7F"/>
              </a:solidFill>
              <a:latin typeface="Verdana" pitchFamily="-1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51350" y="142875"/>
            <a:ext cx="77406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fr-FR" altLang="fr-FR" sz="2800" b="1" dirty="0">
                <a:solidFill>
                  <a:srgbClr val="002F41"/>
                </a:solidFill>
                <a:latin typeface="Helvetica" panose="020B0604020202020204" pitchFamily="34" charset="0"/>
              </a:rPr>
              <a:t>Création de valeur (après la fin du projet)</a:t>
            </a:r>
          </a:p>
        </p:txBody>
      </p:sp>
      <p:graphicFrame>
        <p:nvGraphicFramePr>
          <p:cNvPr id="1407106" name="Group 115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61774273"/>
              </p:ext>
            </p:extLst>
          </p:nvPr>
        </p:nvGraphicFramePr>
        <p:xfrm>
          <a:off x="191344" y="1046162"/>
          <a:ext cx="11737304" cy="4289428"/>
        </p:xfrm>
        <a:graphic>
          <a:graphicData uri="http://schemas.openxmlformats.org/drawingml/2006/table">
            <a:tbl>
              <a:tblPr/>
              <a:tblGrid>
                <a:gridCol w="196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5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9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8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8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919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7025"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-1" charset="2"/>
                        <a:buNone/>
                        <a:tabLst/>
                      </a:pPr>
                      <a:endParaRPr kumimoji="0" lang="fr-FR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2F4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Arial" charset="0"/>
                      </a:endParaRPr>
                    </a:p>
                  </a:txBody>
                  <a:tcPr marL="89723" marR="89723" marT="50400" marB="18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DF4"/>
                    </a:solidFill>
                  </a:tcPr>
                </a:tc>
                <a:tc gridSpan="3"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F4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Avec Aide</a:t>
                      </a:r>
                    </a:p>
                  </a:txBody>
                  <a:tcPr marL="89723" marR="89723" marT="50400" marB="18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F4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Sans Aide</a:t>
                      </a:r>
                    </a:p>
                  </a:txBody>
                  <a:tcPr marL="89723" marR="89723" marT="50400" marB="18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-1" charset="2"/>
                        <a:buNone/>
                        <a:tabLst/>
                      </a:pPr>
                      <a:endParaRPr kumimoji="0" lang="fr-FR" altLang="fr-FR" sz="1500" b="1" i="0" u="none" strike="noStrike" cap="none" normalizeH="0" baseline="0">
                        <a:ln>
                          <a:noFill/>
                        </a:ln>
                        <a:solidFill>
                          <a:srgbClr val="002F4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Arial" charset="0"/>
                      </a:endParaRPr>
                    </a:p>
                  </a:txBody>
                  <a:tcPr marL="89723" marR="89723" marT="50400" marB="18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13">
                <a:tc rowSpan="2"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F4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Partenaires</a:t>
                      </a:r>
                      <a:endParaRPr kumimoji="0" lang="en-US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2F4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DF4"/>
                    </a:solidFill>
                  </a:tcPr>
                </a:tc>
                <a:tc rowSpan="2"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2F4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CA</a:t>
                      </a:r>
                    </a:p>
                  </a:txBody>
                  <a:tcPr marL="89723" marR="89723" marT="50400" marB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DF4"/>
                    </a:solidFill>
                  </a:tcPr>
                </a:tc>
                <a:tc gridSpan="2"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F4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Emplois</a:t>
                      </a:r>
                      <a:endParaRPr kumimoji="0" lang="en-US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2F4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F4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CA</a:t>
                      </a:r>
                    </a:p>
                  </a:txBody>
                  <a:tcPr marL="89723" marR="89723" marT="50400" marB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DF4"/>
                    </a:solidFill>
                  </a:tcPr>
                </a:tc>
                <a:tc rowSpan="2"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F4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Emplois</a:t>
                      </a:r>
                      <a:endParaRPr kumimoji="0" lang="en-US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2F4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DF4"/>
                    </a:solidFill>
                  </a:tcPr>
                </a:tc>
                <a:tc rowSpan="2"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F4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Publi</a:t>
                      </a:r>
                      <a:r>
                        <a:rPr kumimoji="0" lang="en-US" alt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F4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. et brevets</a:t>
                      </a:r>
                    </a:p>
                  </a:txBody>
                  <a:tcPr marL="89723" marR="89723" marT="50400" marB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2F4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R&amp;D</a:t>
                      </a:r>
                    </a:p>
                  </a:txBody>
                  <a:tcPr marL="89723" marR="89723" marT="504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DF4"/>
                    </a:solidFill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F4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Autres</a:t>
                      </a:r>
                      <a:endParaRPr kumimoji="0" lang="en-US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2F4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75"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513"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Arial" charset="0"/>
                      </a:endParaRPr>
                    </a:p>
                  </a:txBody>
                  <a:tcPr marL="89723" marR="89723" marT="50400" marB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Arial" charset="0"/>
                      </a:endParaRPr>
                    </a:p>
                  </a:txBody>
                  <a:tcPr marL="89723" marR="89723" marT="50400" marB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Arial" charset="0"/>
                      </a:endParaRPr>
                    </a:p>
                  </a:txBody>
                  <a:tcPr marL="89723" marR="89723" marT="504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Arial" charset="0"/>
                      </a:endParaRPr>
                    </a:p>
                  </a:txBody>
                  <a:tcPr marL="89723" marR="89723" marT="504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Arial" charset="0"/>
                      </a:endParaRPr>
                    </a:p>
                  </a:txBody>
                  <a:tcPr marL="89723" marR="89723" marT="50400" marB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Arial" charset="0"/>
                      </a:endParaRPr>
                    </a:p>
                  </a:txBody>
                  <a:tcPr marL="89723" marR="89723" marT="504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Arial" charset="0"/>
                      </a:endParaRPr>
                    </a:p>
                  </a:txBody>
                  <a:tcPr marL="89723" marR="89723" marT="50400" marB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513"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688"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688"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7688"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731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11216E"/>
                          </a:solidFill>
                          <a:latin typeface="Arial" charset="0"/>
                        </a:defRPr>
                      </a:lvl1pPr>
                      <a:lvl2pPr marL="37931725" indent="-37474525" defTabSz="8731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7F7F7F"/>
                          </a:solidFill>
                          <a:latin typeface="Arial" charset="0"/>
                        </a:defRPr>
                      </a:lvl2pPr>
                      <a:lvl3pPr marL="1143000" indent="-228600" defTabSz="873125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A6A6A6"/>
                          </a:solidFill>
                          <a:latin typeface="Arial" charset="0"/>
                        </a:defRPr>
                      </a:lvl3pPr>
                      <a:lvl4pPr marL="16002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73125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731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Times New Roman" pitchFamily="-1" charset="0"/>
                        </a:rPr>
                        <a:t> </a:t>
                      </a:r>
                      <a:endParaRPr kumimoji="0" lang="en-US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89723" marR="89723" marT="50400" marB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61299" name="Text Box 403"/>
          <p:cNvSpPr txBox="1">
            <a:spLocks noChangeArrowheads="1"/>
          </p:cNvSpPr>
          <p:nvPr/>
        </p:nvSpPr>
        <p:spPr bwMode="auto">
          <a:xfrm>
            <a:off x="1841500" y="5661027"/>
            <a:ext cx="8509000" cy="6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256" tIns="48628" rIns="97256" bIns="48628">
            <a:spAutoFit/>
          </a:bodyPr>
          <a:lstStyle>
            <a:lvl1pPr defTabSz="973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defTabSz="973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1600" dirty="0">
                <a:solidFill>
                  <a:srgbClr val="EF35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 &amp; emplois </a:t>
            </a:r>
            <a:r>
              <a:rPr lang="fr-FR" altLang="fr-FR" sz="1800" b="1" u="sng" dirty="0">
                <a:solidFill>
                  <a:srgbClr val="EF35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cumulés et additionnels apportés par le projet</a:t>
            </a:r>
            <a:r>
              <a:rPr lang="fr-FR" altLang="fr-FR" sz="1800" dirty="0">
                <a:solidFill>
                  <a:srgbClr val="EF35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600" dirty="0">
                <a:solidFill>
                  <a:srgbClr val="EF35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Chiffrage sur 5 ans </a:t>
            </a:r>
          </a:p>
          <a:p>
            <a:pPr eaLnBrk="1" hangingPunct="1">
              <a:defRPr/>
            </a:pPr>
            <a:r>
              <a:rPr lang="fr-FR" altLang="fr-FR" sz="1600" dirty="0">
                <a:solidFill>
                  <a:srgbClr val="EF35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Emplois « autres » sont ceux crées lors de la commercialisation </a:t>
            </a:r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0777" indent="-37473588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71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60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349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537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726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914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103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8DB9DE-6353-4FB3-8AE5-2FC16E6AF1AA}" type="slidenum">
              <a:rPr lang="en-US" altLang="fr-FR">
                <a:solidFill>
                  <a:srgbClr val="7F7F7F"/>
                </a:solidFill>
                <a:latin typeface="Verdana" pitchFamily="-1" charset="0"/>
              </a:rPr>
              <a:pPr eaLnBrk="1" hangingPunct="1"/>
              <a:t>15</a:t>
            </a:fld>
            <a:endParaRPr lang="en-US" altLang="fr-FR">
              <a:solidFill>
                <a:srgbClr val="7F7F7F"/>
              </a:solidFill>
              <a:latin typeface="Verdana" pitchFamily="-1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51350" y="123825"/>
            <a:ext cx="77406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fr-FR" altLang="fr-FR" sz="2800" b="1" dirty="0">
                <a:solidFill>
                  <a:srgbClr val="002F41"/>
                </a:solidFill>
                <a:latin typeface="Helvetica" panose="020B0604020202020204" pitchFamily="34" charset="0"/>
              </a:rPr>
              <a:t>Création de valeur (après la fin du projet)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0C6E9FF-3464-4053-A680-8DC8697E3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228" y="860821"/>
            <a:ext cx="8911269" cy="148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800" b="1" kern="1200">
                <a:solidFill>
                  <a:srgbClr val="11216E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800" kern="1200">
                <a:solidFill>
                  <a:srgbClr val="7F7F7F"/>
                </a:solidFill>
                <a:latin typeface="Arial" charset="0"/>
                <a:ea typeface="ＭＳ Ｐゴシック" pitchFamily="-1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>
                <a:solidFill>
                  <a:srgbClr val="A6A6A6"/>
                </a:solidFill>
                <a:latin typeface="Arial" charset="0"/>
                <a:ea typeface="ＭＳ Ｐゴシック" pitchFamily="-1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1800" b="0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Pendant le projet : Indiquer le nombre d’emplois créés / maintenus pendant le projet</a:t>
            </a:r>
          </a:p>
          <a:p>
            <a:pPr algn="just">
              <a:lnSpc>
                <a:spcPct val="80000"/>
              </a:lnSpc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altLang="fr-FR" sz="1051" b="0" i="1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1800" b="0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Après la fin du projet : CA sur 5 ans (Chiffre d’affaires généré par le produit/service qui sera commercialisé à l’issue du projet) + emplois qui seront créés (R) et maintenus (M)</a:t>
            </a:r>
          </a:p>
          <a:p>
            <a:pPr algn="just">
              <a:lnSpc>
                <a:spcPct val="80000"/>
              </a:lnSpc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altLang="fr-FR" sz="1100" b="0" i="1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1800" b="0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Pour les laboratoires de recherche : indiquer les brevets/publications</a:t>
            </a:r>
            <a:endParaRPr lang="fr-FR" altLang="fr-FR" sz="2400" b="0" i="1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Clr>
                <a:schemeClr val="accent6"/>
              </a:buClr>
              <a:buSzPct val="100000"/>
              <a:buNone/>
              <a:defRPr/>
            </a:pPr>
            <a:r>
              <a:rPr lang="fr-FR" altLang="fr-FR" sz="2400" b="0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80000"/>
              </a:lnSpc>
              <a:buClr>
                <a:schemeClr val="accent6"/>
              </a:buClr>
              <a:buSzPct val="120000"/>
              <a:defRPr/>
            </a:pPr>
            <a:endParaRPr lang="fr-FR" altLang="fr-FR" sz="1800" b="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2695CA57-3D8E-4AB9-B6F7-D5D339976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144102"/>
              </p:ext>
            </p:extLst>
          </p:nvPr>
        </p:nvGraphicFramePr>
        <p:xfrm>
          <a:off x="479377" y="2492897"/>
          <a:ext cx="11233247" cy="3906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567">
                  <a:extLst>
                    <a:ext uri="{9D8B030D-6E8A-4147-A177-3AD203B41FA5}">
                      <a16:colId xmlns:a16="http://schemas.microsoft.com/office/drawing/2014/main" val="1735436813"/>
                    </a:ext>
                  </a:extLst>
                </a:gridCol>
                <a:gridCol w="15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1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13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13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6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14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500" b="1" kern="1200" dirty="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Période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500" b="1" kern="1200" dirty="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2022-2024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500" b="1" kern="1200" dirty="0">
                        <a:solidFill>
                          <a:schemeClr val="lt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500" b="1" kern="1200" dirty="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2025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500" b="1" kern="1200" dirty="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2026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500" b="1" kern="1200" dirty="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2027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500" b="1" kern="1200" dirty="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2028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500" b="1" kern="1200" dirty="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2029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r"/>
                      <a:endParaRPr lang="fr-FR" sz="15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PROJET  R&amp;D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PILOTES</a:t>
                      </a:r>
                    </a:p>
                    <a:p>
                      <a:r>
                        <a:rPr lang="fr-FR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INDUSTRIALISATION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COMMERCIALISATION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COMMERCIALISATION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COMMERCIALISATION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COMMERCIALISATION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87209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Partenaire 1</a:t>
                      </a:r>
                    </a:p>
                    <a:p>
                      <a:pPr algn="r"/>
                      <a:r>
                        <a:rPr lang="fr-F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 envisagé (K€)</a:t>
                      </a:r>
                    </a:p>
                    <a:p>
                      <a:pPr algn="r"/>
                      <a:r>
                        <a:rPr lang="fr-F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Emplois (R) </a:t>
                      </a:r>
                    </a:p>
                    <a:p>
                      <a:pPr algn="r"/>
                      <a:r>
                        <a:rPr lang="fr-F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 (M)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Partenaire 2</a:t>
                      </a:r>
                    </a:p>
                    <a:p>
                      <a:pPr algn="r"/>
                      <a:r>
                        <a:rPr lang="fr-F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 envisagé (K€)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Emplois (R)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 (M)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Partenaire 3</a:t>
                      </a:r>
                    </a:p>
                    <a:p>
                      <a:pPr algn="r"/>
                      <a:r>
                        <a:rPr lang="fr-F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 envisagé (K€)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Emplois (R)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 (M)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Partenaire 4</a:t>
                      </a:r>
                    </a:p>
                    <a:p>
                      <a:pPr algn="r"/>
                      <a:r>
                        <a:rPr lang="fr-F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Brevets/</a:t>
                      </a:r>
                      <a:r>
                        <a:rPr lang="fr-FR" sz="1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publis</a:t>
                      </a:r>
                      <a:endParaRPr lang="fr-FR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/>
                      <a:r>
                        <a:rPr lang="fr-F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Emplois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162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650356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xfrm>
            <a:off x="8534400" y="6308727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0777" indent="-37473588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71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60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349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537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726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914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103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64B111-C22C-47D6-AEFF-32A99B7F051A}" type="slidenum">
              <a:rPr lang="en-US" altLang="fr-FR">
                <a:solidFill>
                  <a:srgbClr val="7F7F7F"/>
                </a:solidFill>
                <a:latin typeface="Verdana" pitchFamily="-1" charset="0"/>
              </a:rPr>
              <a:pPr eaLnBrk="1" hangingPunct="1"/>
              <a:t>16</a:t>
            </a:fld>
            <a:endParaRPr lang="en-US" altLang="fr-FR">
              <a:solidFill>
                <a:srgbClr val="7F7F7F"/>
              </a:solidFill>
              <a:latin typeface="Verdana" pitchFamily="-1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4151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fr-FR" altLang="fr-FR" sz="2800" b="1" dirty="0" err="1">
                <a:solidFill>
                  <a:srgbClr val="002F41"/>
                </a:solidFill>
                <a:latin typeface="Helvetica" panose="020B0604020202020204" pitchFamily="34" charset="0"/>
              </a:rPr>
              <a:t>Délivrables</a:t>
            </a:r>
            <a:r>
              <a:rPr lang="fr-FR" altLang="fr-FR" sz="2800" b="1" dirty="0">
                <a:solidFill>
                  <a:srgbClr val="002F41"/>
                </a:solidFill>
                <a:latin typeface="Helvetica" panose="020B0604020202020204" pitchFamily="34" charset="0"/>
              </a:rPr>
              <a:t> et jalons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B81E5D4-9CD0-D14A-B849-EB85717D5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919" y="1628800"/>
            <a:ext cx="866616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i="1" dirty="0">
                <a:latin typeface="Calibri" panose="020F0502020204030204" pitchFamily="34" charset="0"/>
              </a:rPr>
              <a:t>Décrire la structure du projet et les différents lots</a:t>
            </a:r>
          </a:p>
          <a:p>
            <a:pPr eaLnBrk="1" hangingPunct="1"/>
            <a:r>
              <a:rPr lang="fr-FR" altLang="fr-FR" i="1" dirty="0">
                <a:latin typeface="Calibri" panose="020F0502020204030204" pitchFamily="34" charset="0"/>
              </a:rPr>
              <a:t>Indiquer le planning du projet, les principaux jalons et livrables attendus</a:t>
            </a:r>
          </a:p>
          <a:p>
            <a:pPr eaLnBrk="1" hangingPunct="1"/>
            <a:r>
              <a:rPr lang="fr-FR" altLang="fr-FR" i="1" dirty="0">
                <a:latin typeface="Calibri" panose="020F0502020204030204" pitchFamily="34" charset="0"/>
              </a:rPr>
              <a:t>Indiquer les principales zones de risques et points critiques</a:t>
            </a:r>
          </a:p>
          <a:p>
            <a:pPr eaLnBrk="1" hangingPunct="1"/>
            <a:endParaRPr lang="fr-FR" altLang="fr-FR" i="1" dirty="0">
              <a:latin typeface="Calibri" pitchFamily="-1" charset="0"/>
            </a:endParaRPr>
          </a:p>
          <a:p>
            <a:pPr eaLnBrk="1" hangingPunct="1"/>
            <a:endParaRPr lang="fr-FR" altLang="fr-FR" i="1" dirty="0">
              <a:latin typeface="Calibri" pitchFamily="-1" charset="0"/>
            </a:endParaRPr>
          </a:p>
          <a:p>
            <a:pPr eaLnBrk="1" hangingPunct="1"/>
            <a:r>
              <a:rPr lang="fr-FR" altLang="fr-FR" i="1" dirty="0">
                <a:latin typeface="Calibri" pitchFamily="-1" charset="0"/>
              </a:rPr>
              <a:t> </a:t>
            </a:r>
          </a:p>
          <a:p>
            <a:pPr eaLnBrk="1" hangingPunct="1"/>
            <a:endParaRPr lang="fr-FR" altLang="fr-FR" i="1" dirty="0">
              <a:latin typeface="Calibri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419079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0777" indent="-37473588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71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60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349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537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726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914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103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5022CB-4BE9-4FC7-A7CC-591822412439}" type="slidenum">
              <a:rPr lang="en-US" altLang="fr-FR">
                <a:solidFill>
                  <a:srgbClr val="7F7F7F"/>
                </a:solidFill>
                <a:latin typeface="Verdana" pitchFamily="-1" charset="0"/>
              </a:rPr>
              <a:pPr eaLnBrk="1" hangingPunct="1"/>
              <a:t>17</a:t>
            </a:fld>
            <a:endParaRPr lang="en-US" altLang="fr-FR">
              <a:solidFill>
                <a:srgbClr val="7F7F7F"/>
              </a:solidFill>
              <a:latin typeface="Verdana" pitchFamily="-1" charset="0"/>
            </a:endParaRPr>
          </a:p>
        </p:txBody>
      </p:sp>
      <p:sp>
        <p:nvSpPr>
          <p:cNvPr id="51356" name="Rectangle 2"/>
          <p:cNvSpPr>
            <a:spLocks noChangeArrowheads="1"/>
          </p:cNvSpPr>
          <p:nvPr/>
        </p:nvSpPr>
        <p:spPr bwMode="auto">
          <a:xfrm>
            <a:off x="3791744" y="-4203"/>
            <a:ext cx="9144000" cy="54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800" b="1" dirty="0">
                <a:solidFill>
                  <a:srgbClr val="002F41"/>
                </a:solidFill>
                <a:latin typeface="Helvetica" panose="020B0604020202020204" pitchFamily="34" charset="0"/>
                <a:ea typeface="+mj-ea"/>
                <a:cs typeface="+mj-cs"/>
              </a:rPr>
              <a:t>Dépenses du projet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5436262-757A-44C0-BD3A-BFBFD6E11629}"/>
              </a:ext>
            </a:extLst>
          </p:cNvPr>
          <p:cNvSpPr txBox="1"/>
          <p:nvPr/>
        </p:nvSpPr>
        <p:spPr>
          <a:xfrm>
            <a:off x="3287688" y="6455231"/>
            <a:ext cx="65527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31026C4F-A9EC-45CA-A626-39AD62B5B8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61188"/>
              </p:ext>
            </p:extLst>
          </p:nvPr>
        </p:nvGraphicFramePr>
        <p:xfrm>
          <a:off x="1992313" y="676275"/>
          <a:ext cx="8077200" cy="602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978246" imgH="6454297" progId="Excel.Sheet.12">
                  <p:embed/>
                </p:oleObj>
              </mc:Choice>
              <mc:Fallback>
                <p:oleObj name="Worksheet" r:id="rId3" imgW="7978246" imgH="6454297" progId="Excel.Sheet.12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31026C4F-A9EC-45CA-A626-39AD62B5B8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2313" y="676275"/>
                        <a:ext cx="8077200" cy="602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0F5DAE31-DB34-438E-AFD5-264BBA48156C}"/>
              </a:ext>
            </a:extLst>
          </p:cNvPr>
          <p:cNvSpPr txBox="1"/>
          <p:nvPr/>
        </p:nvSpPr>
        <p:spPr>
          <a:xfrm>
            <a:off x="2002205" y="695187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rgbClr val="EF35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Calculs automatiques </a:t>
            </a:r>
          </a:p>
          <a:p>
            <a:pPr algn="ctr">
              <a:defRPr/>
            </a:pPr>
            <a:r>
              <a:rPr lang="fr-FR" sz="1600" b="1" dirty="0">
                <a:solidFill>
                  <a:srgbClr val="EF35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Total » et « Total assiette (k€)</a:t>
            </a:r>
          </a:p>
        </p:txBody>
      </p:sp>
    </p:spTree>
    <p:extLst>
      <p:ext uri="{BB962C8B-B14F-4D97-AF65-F5344CB8AC3E}">
        <p14:creationId xmlns:p14="http://schemas.microsoft.com/office/powerpoint/2010/main" val="3874797793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0777" indent="-37473588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71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60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349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537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726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914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103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0E8716-B6E2-4BAB-A038-60A5EC272787}" type="slidenum">
              <a:rPr lang="en-US" altLang="fr-FR">
                <a:solidFill>
                  <a:srgbClr val="7F7F7F"/>
                </a:solidFill>
                <a:latin typeface="Verdana" pitchFamily="-1" charset="0"/>
              </a:rPr>
              <a:pPr eaLnBrk="1" hangingPunct="1"/>
              <a:t>18</a:t>
            </a:fld>
            <a:endParaRPr lang="en-US" altLang="fr-FR">
              <a:solidFill>
                <a:srgbClr val="7F7F7F"/>
              </a:solidFill>
              <a:latin typeface="Verdana" pitchFamily="-1" charset="0"/>
            </a:endParaRPr>
          </a:p>
        </p:txBody>
      </p:sp>
      <p:graphicFrame>
        <p:nvGraphicFramePr>
          <p:cNvPr id="3" name="Object 61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53733828"/>
              </p:ext>
            </p:extLst>
          </p:nvPr>
        </p:nvGraphicFramePr>
        <p:xfrm>
          <a:off x="709983" y="1293813"/>
          <a:ext cx="4741863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02499" y="45925"/>
            <a:ext cx="91694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fontAlgn="auto">
              <a:spcAft>
                <a:spcPts val="0"/>
              </a:spcAft>
            </a:pPr>
            <a:r>
              <a:rPr lang="fr-FR" sz="2800" b="1" dirty="0">
                <a:solidFill>
                  <a:srgbClr val="002F41"/>
                </a:solidFill>
                <a:latin typeface="Helvetica" panose="020B0604020202020204" pitchFamily="34" charset="0"/>
                <a:ea typeface="ＭＳ Ｐゴシック" pitchFamily="-1" charset="-128"/>
              </a:rPr>
              <a:t>Chiffrage du projet </a:t>
            </a:r>
          </a:p>
        </p:txBody>
      </p:sp>
      <p:graphicFrame>
        <p:nvGraphicFramePr>
          <p:cNvPr id="4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766581"/>
              </p:ext>
            </p:extLst>
          </p:nvPr>
        </p:nvGraphicFramePr>
        <p:xfrm>
          <a:off x="6610721" y="1341440"/>
          <a:ext cx="4741863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92DBC1-93ED-45BD-860B-CBFA27C4F6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fr-FR" sz="1200" b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BB1E296E-80F0-4590-B574-71E7852311BB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84A607-508B-46AA-97BA-325AB2B7E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/>
              <a:t>Copyright Pôle SCS</a:t>
            </a:r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BF5A68F-4CA2-4FD4-A6AF-7C0A77A787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7408" y="172793"/>
            <a:ext cx="12192000" cy="5746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Eco-conditionnalité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C16747F-84E4-4C97-9BC9-E1D36E16A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703607"/>
              </p:ext>
            </p:extLst>
          </p:nvPr>
        </p:nvGraphicFramePr>
        <p:xfrm>
          <a:off x="238917" y="795883"/>
          <a:ext cx="11545715" cy="578264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50636">
                  <a:extLst>
                    <a:ext uri="{9D8B030D-6E8A-4147-A177-3AD203B41FA5}">
                      <a16:colId xmlns:a16="http://schemas.microsoft.com/office/drawing/2014/main" val="261586459"/>
                    </a:ext>
                  </a:extLst>
                </a:gridCol>
                <a:gridCol w="1606567">
                  <a:extLst>
                    <a:ext uri="{9D8B030D-6E8A-4147-A177-3AD203B41FA5}">
                      <a16:colId xmlns:a16="http://schemas.microsoft.com/office/drawing/2014/main" val="3907771117"/>
                    </a:ext>
                  </a:extLst>
                </a:gridCol>
                <a:gridCol w="1605516">
                  <a:extLst>
                    <a:ext uri="{9D8B030D-6E8A-4147-A177-3AD203B41FA5}">
                      <a16:colId xmlns:a16="http://schemas.microsoft.com/office/drawing/2014/main" val="1474786210"/>
                    </a:ext>
                  </a:extLst>
                </a:gridCol>
                <a:gridCol w="5382996">
                  <a:extLst>
                    <a:ext uri="{9D8B030D-6E8A-4147-A177-3AD203B41FA5}">
                      <a16:colId xmlns:a16="http://schemas.microsoft.com/office/drawing/2014/main" val="2615907195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fr-FR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Impact</a:t>
                      </a:r>
                    </a:p>
                    <a:p>
                      <a:pPr algn="ctr"/>
                      <a:r>
                        <a:rPr lang="fr-FR" sz="15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Positif / Neutre</a:t>
                      </a:r>
                    </a:p>
                    <a:p>
                      <a:pPr algn="ctr"/>
                      <a:r>
                        <a:rPr lang="fr-FR" sz="1500" b="1" dirty="0" err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Negatif</a:t>
                      </a:r>
                      <a:r>
                        <a:rPr lang="fr-FR" sz="15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/ NC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Données</a:t>
                      </a:r>
                    </a:p>
                    <a:p>
                      <a:pPr algn="ctr"/>
                      <a:r>
                        <a:rPr lang="fr-FR" sz="15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Quantification / Mesure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Justification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9372672"/>
                  </a:ext>
                </a:extLst>
              </a:tr>
              <a:tr h="874284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Utilisation, avec ou sans production, d’énergies renouvelables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4856262"/>
                  </a:ext>
                </a:extLst>
              </a:tr>
              <a:tr h="571353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Efficacité Energétique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500" kern="12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500" kern="12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500" kern="12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7186056"/>
                  </a:ext>
                </a:extLst>
              </a:tr>
              <a:tr h="615237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Réduction des gaz à effet de serre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337858"/>
                  </a:ext>
                </a:extLst>
              </a:tr>
              <a:tr h="571353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Qualité de l’air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254643"/>
                  </a:ext>
                </a:extLst>
              </a:tr>
              <a:tr h="571353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Qualité de l’eau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2968730"/>
                  </a:ext>
                </a:extLst>
              </a:tr>
              <a:tr h="571353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Réduction des déchets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500" kern="12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500" kern="12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500" kern="12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111580"/>
                  </a:ext>
                </a:extLst>
              </a:tr>
              <a:tr h="615237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Consommation des ressources naturelles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981801"/>
                  </a:ext>
                </a:extLst>
              </a:tr>
              <a:tr h="615237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Préservation et/ou restauration de la biodiversité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9031756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550D9E48-A49A-4EEC-A2B9-6C12E466E9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0581" y="720580"/>
            <a:ext cx="812465" cy="81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97283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0777" indent="-374735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7FBA00-4C86-4B2E-9127-55EAE2ECFDCC}" type="slidenum">
              <a:rPr lang="en-US" altLang="fr-FR">
                <a:solidFill>
                  <a:srgbClr val="7F7F7F"/>
                </a:solidFill>
                <a:latin typeface="Verdana" pitchFamily="-1" charset="0"/>
              </a:rPr>
              <a:pPr eaLnBrk="1" hangingPunct="1"/>
              <a:t>2</a:t>
            </a:fld>
            <a:endParaRPr lang="en-US" altLang="fr-FR">
              <a:solidFill>
                <a:srgbClr val="7F7F7F"/>
              </a:solidFill>
              <a:latin typeface="Verdana" pitchFamily="-1" charset="0"/>
            </a:endParaRPr>
          </a:p>
        </p:txBody>
      </p:sp>
      <p:sp>
        <p:nvSpPr>
          <p:cNvPr id="5122" name="Titre 1"/>
          <p:cNvSpPr>
            <a:spLocks noGrp="1"/>
          </p:cNvSpPr>
          <p:nvPr>
            <p:ph type="title" idx="4294967295"/>
          </p:nvPr>
        </p:nvSpPr>
        <p:spPr>
          <a:xfrm>
            <a:off x="1776413" y="115888"/>
            <a:ext cx="104155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fr-FR" sz="2800" i="1" dirty="0">
                <a:solidFill>
                  <a:srgbClr val="002F41"/>
                </a:solidFill>
                <a:latin typeface="Helvetica" panose="020B0604020202020204" pitchFamily="34" charset="0"/>
              </a:rPr>
              <a:t>Mode d’emploi</a:t>
            </a:r>
          </a:p>
        </p:txBody>
      </p:sp>
      <p:sp>
        <p:nvSpPr>
          <p:cNvPr id="11268" name="Espace réservé du contenu 2"/>
          <p:cNvSpPr>
            <a:spLocks noGrp="1"/>
          </p:cNvSpPr>
          <p:nvPr>
            <p:ph idx="4294967295"/>
          </p:nvPr>
        </p:nvSpPr>
        <p:spPr>
          <a:xfrm>
            <a:off x="947428" y="1484784"/>
            <a:ext cx="10297144" cy="5000625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fr-FR" altLang="fr-FR" sz="2000" i="1" dirty="0">
                <a:latin typeface="Calibri" pitchFamily="-1" charset="0"/>
                <a:ea typeface="ＭＳ Ｐゴシック" pitchFamily="-1" charset="-128"/>
              </a:rPr>
              <a:t>Cette présentation est remplie par le porteur du projet et ses partenaires.</a:t>
            </a:r>
          </a:p>
          <a:p>
            <a:pPr marL="0" indent="0" algn="just">
              <a:buNone/>
            </a:pPr>
            <a:r>
              <a:rPr lang="fr-FR" altLang="fr-FR" sz="2000" i="1" dirty="0">
                <a:latin typeface="Calibri" pitchFamily="-1" charset="0"/>
                <a:ea typeface="ＭＳ Ｐゴシック" pitchFamily="-1" charset="-128"/>
              </a:rPr>
              <a:t>Elle sera fournie aux membres de la commission projets en vue de l’obtention de la labellisation du Pôle SCS </a:t>
            </a:r>
            <a:r>
              <a:rPr lang="fr-FR" altLang="fr-FR" sz="2000" i="1" dirty="0">
                <a:solidFill>
                  <a:srgbClr val="EF3506"/>
                </a:solidFill>
                <a:latin typeface="Calibri" pitchFamily="-1" charset="0"/>
                <a:ea typeface="ＭＳ Ｐゴシック" pitchFamily="-1" charset="-128"/>
              </a:rPr>
              <a:t>au moins 5 jours </a:t>
            </a:r>
            <a:r>
              <a:rPr lang="fr-FR" altLang="fr-FR" sz="2000" i="1" dirty="0">
                <a:latin typeface="Calibri" pitchFamily="-1" charset="0"/>
                <a:ea typeface="ＭＳ Ｐゴシック" pitchFamily="-1" charset="-128"/>
              </a:rPr>
              <a:t>avant la date de la commission. </a:t>
            </a:r>
          </a:p>
          <a:p>
            <a:pPr marL="0" indent="0" algn="just">
              <a:buNone/>
            </a:pPr>
            <a:r>
              <a:rPr lang="fr-FR" altLang="fr-FR" sz="2000" i="1" dirty="0">
                <a:latin typeface="Calibri" pitchFamily="-1" charset="0"/>
                <a:ea typeface="ＭＳ Ｐゴシック" pitchFamily="-1" charset="-128"/>
              </a:rPr>
              <a:t>Le contenu de la présentation est très proche des éléments demandés par les financeurs (DGE,CR/BPI, PIA) lors de la remise officielle du dossier ce qui </a:t>
            </a:r>
            <a:r>
              <a:rPr lang="fr-FR" altLang="fr-FR" sz="2000" i="1" dirty="0">
                <a:solidFill>
                  <a:srgbClr val="EF3506"/>
                </a:solidFill>
                <a:latin typeface="Calibri" pitchFamily="-1" charset="0"/>
              </a:rPr>
              <a:t>facilite le travail </a:t>
            </a:r>
            <a:r>
              <a:rPr lang="fr-FR" altLang="fr-FR" sz="2000" i="1" dirty="0">
                <a:latin typeface="Calibri" pitchFamily="-1" charset="0"/>
                <a:ea typeface="ＭＳ Ｐゴシック" pitchFamily="-1" charset="-128"/>
              </a:rPr>
              <a:t>global du porteur et de ses partenaires. </a:t>
            </a:r>
          </a:p>
          <a:p>
            <a:pPr marL="0" indent="0" algn="just">
              <a:buNone/>
            </a:pPr>
            <a:endParaRPr lang="fr-FR" altLang="fr-FR" sz="2000" i="1" dirty="0">
              <a:latin typeface="Calibri" pitchFamily="-1" charset="0"/>
              <a:ea typeface="ＭＳ Ｐゴシック" pitchFamily="-1" charset="-128"/>
            </a:endParaRPr>
          </a:p>
          <a:p>
            <a:pPr marL="0" indent="0" algn="just">
              <a:buNone/>
            </a:pPr>
            <a:r>
              <a:rPr lang="fr-FR" altLang="fr-FR" sz="2000" i="1" dirty="0">
                <a:latin typeface="Calibri" pitchFamily="-1" charset="0"/>
                <a:ea typeface="ＭＳ Ｐゴシック" pitchFamily="-1" charset="-128"/>
              </a:rPr>
              <a:t>Le porteur viendra présenter son projet devant la commission projets en s’appuyant sur cette présentation. </a:t>
            </a:r>
            <a:endParaRPr lang="fr-FR" altLang="fr-FR" sz="2000" dirty="0">
              <a:latin typeface="Calibri" pitchFamily="-1" charset="0"/>
              <a:ea typeface="ＭＳ Ｐゴシック" pitchFamily="-1" charset="-128"/>
            </a:endParaRP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Tableau 61">
            <a:extLst>
              <a:ext uri="{FF2B5EF4-FFF2-40B4-BE49-F238E27FC236}">
                <a16:creationId xmlns:a16="http://schemas.microsoft.com/office/drawing/2014/main" id="{85E24E77-9395-444F-A086-D4EF1294E183}"/>
              </a:ext>
            </a:extLst>
          </p:cNvPr>
          <p:cNvGraphicFramePr>
            <a:graphicFrameLocks noGrp="1"/>
          </p:cNvGraphicFramePr>
          <p:nvPr/>
        </p:nvGraphicFramePr>
        <p:xfrm>
          <a:off x="241852" y="2222780"/>
          <a:ext cx="11708300" cy="4099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27075">
                  <a:extLst>
                    <a:ext uri="{9D8B030D-6E8A-4147-A177-3AD203B41FA5}">
                      <a16:colId xmlns:a16="http://schemas.microsoft.com/office/drawing/2014/main" val="2328437083"/>
                    </a:ext>
                  </a:extLst>
                </a:gridCol>
                <a:gridCol w="2927075">
                  <a:extLst>
                    <a:ext uri="{9D8B030D-6E8A-4147-A177-3AD203B41FA5}">
                      <a16:colId xmlns:a16="http://schemas.microsoft.com/office/drawing/2014/main" val="3045961080"/>
                    </a:ext>
                  </a:extLst>
                </a:gridCol>
                <a:gridCol w="2927075">
                  <a:extLst>
                    <a:ext uri="{9D8B030D-6E8A-4147-A177-3AD203B41FA5}">
                      <a16:colId xmlns:a16="http://schemas.microsoft.com/office/drawing/2014/main" val="1299408208"/>
                    </a:ext>
                  </a:extLst>
                </a:gridCol>
                <a:gridCol w="2927075">
                  <a:extLst>
                    <a:ext uri="{9D8B030D-6E8A-4147-A177-3AD203B41FA5}">
                      <a16:colId xmlns:a16="http://schemas.microsoft.com/office/drawing/2014/main" val="4082217688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STRENGHTS </a:t>
                      </a:r>
                    </a:p>
                    <a:p>
                      <a:pPr algn="ctr"/>
                      <a:r>
                        <a:rPr lang="fr-FR" sz="1500" dirty="0"/>
                        <a:t>(forces)</a:t>
                      </a:r>
                      <a:endParaRPr lang="fr-FR" sz="15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WEAKENESSES </a:t>
                      </a:r>
                    </a:p>
                    <a:p>
                      <a:pPr algn="ctr"/>
                      <a:r>
                        <a:rPr lang="fr-FR" sz="1600" dirty="0"/>
                        <a:t>(faiblesses)</a:t>
                      </a:r>
                      <a:endParaRPr lang="fr-FR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OPPORTUNITIES</a:t>
                      </a:r>
                    </a:p>
                    <a:p>
                      <a:pPr algn="ctr"/>
                      <a:r>
                        <a:rPr lang="fr-FR" sz="1600" dirty="0"/>
                        <a:t>(opportunités)</a:t>
                      </a:r>
                      <a:endParaRPr lang="fr-FR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THREATS </a:t>
                      </a:r>
                    </a:p>
                    <a:p>
                      <a:pPr algn="ctr"/>
                      <a:r>
                        <a:rPr lang="fr-FR" sz="1600" dirty="0"/>
                        <a:t>(menaces)</a:t>
                      </a:r>
                      <a:endParaRPr lang="fr-FR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612270"/>
                  </a:ext>
                </a:extLst>
              </a:tr>
              <a:tr h="3444240"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  <a:p>
                      <a:endParaRPr lang="fr-FR" sz="15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  <a:p>
                      <a:endParaRPr lang="fr-FR" sz="15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  <a:p>
                      <a:endParaRPr lang="fr-FR" sz="15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  <a:p>
                      <a:endParaRPr lang="fr-FR" sz="15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  <a:p>
                      <a:endParaRPr lang="fr-FR" sz="15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  <a:p>
                      <a:endParaRPr lang="fr-FR" sz="15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  <a:p>
                      <a:endParaRPr lang="fr-FR" sz="15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  <a:p>
                      <a:endParaRPr lang="fr-FR" sz="15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  <a:p>
                      <a:endParaRPr lang="fr-FR" sz="15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  <a:p>
                      <a:endParaRPr lang="fr-FR" sz="15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  <a:p>
                      <a:endParaRPr lang="fr-FR" sz="15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  <a:p>
                      <a:endParaRPr lang="fr-FR" sz="15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  <a:p>
                      <a:endParaRPr lang="fr-FR" sz="15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  <a:p>
                      <a:endParaRPr lang="fr-FR" sz="15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917339"/>
                  </a:ext>
                </a:extLst>
              </a:tr>
            </a:tbl>
          </a:graphicData>
        </a:graphic>
      </p:graphicFrame>
      <p:sp>
        <p:nvSpPr>
          <p:cNvPr id="28674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fr-FR" sz="1200" b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fld id="{BB1E296E-80F0-4590-B574-71E7852311BB}" type="slidenum">
              <a:rPr lang="fr-FR" smtClean="0"/>
              <a:pPr eaLnBrk="1" hangingPunct="1"/>
              <a:t>20</a:t>
            </a:fld>
            <a:endParaRPr lang="en-US" altLang="fr-FR" dirty="0">
              <a:solidFill>
                <a:srgbClr val="7F7F7F"/>
              </a:solidFill>
              <a:latin typeface="Verdana" pitchFamily="-1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6C54CB-5F28-4E47-80B9-44F8EEF073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/>
              <a:t>Copyright Pôle SCS</a:t>
            </a:r>
            <a:endParaRPr lang="fr-FR" dirty="0"/>
          </a:p>
        </p:txBody>
      </p:sp>
      <p:sp>
        <p:nvSpPr>
          <p:cNvPr id="25" name="Titre 4">
            <a:extLst>
              <a:ext uri="{FF2B5EF4-FFF2-40B4-BE49-F238E27FC236}">
                <a16:creationId xmlns:a16="http://schemas.microsoft.com/office/drawing/2014/main" id="{492765EC-BBC5-4A69-9D12-3B6FCA6EEDB4}"/>
              </a:ext>
            </a:extLst>
          </p:cNvPr>
          <p:cNvSpPr txBox="1">
            <a:spLocks/>
          </p:cNvSpPr>
          <p:nvPr/>
        </p:nvSpPr>
        <p:spPr>
          <a:xfrm>
            <a:off x="1318256" y="11587"/>
            <a:ext cx="12191999" cy="573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sz="2800" dirty="0"/>
              <a:t>Résumé SWOT du projet</a:t>
            </a:r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AF708518-9D34-4CD9-AE96-1C8A9BDF05CD}"/>
              </a:ext>
            </a:extLst>
          </p:cNvPr>
          <p:cNvGrpSpPr/>
          <p:nvPr/>
        </p:nvGrpSpPr>
        <p:grpSpPr>
          <a:xfrm>
            <a:off x="4054318" y="801205"/>
            <a:ext cx="1144692" cy="1479262"/>
            <a:chOff x="4345407" y="1269805"/>
            <a:chExt cx="1620593" cy="2094258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E1F25AB0-70F3-4795-B1B5-B67A62DCD737}"/>
                </a:ext>
              </a:extLst>
            </p:cNvPr>
            <p:cNvSpPr/>
            <p:nvPr/>
          </p:nvSpPr>
          <p:spPr>
            <a:xfrm>
              <a:off x="4345407" y="1743470"/>
              <a:ext cx="1620593" cy="1620593"/>
            </a:xfrm>
            <a:prstGeom prst="ellipse">
              <a:avLst/>
            </a:prstGeom>
            <a:solidFill>
              <a:srgbClr val="1F497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1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83C3FE9-89F9-477B-B314-9DCA58D78FED}"/>
                </a:ext>
              </a:extLst>
            </p:cNvPr>
            <p:cNvSpPr/>
            <p:nvPr/>
          </p:nvSpPr>
          <p:spPr>
            <a:xfrm>
              <a:off x="4537055" y="1970818"/>
              <a:ext cx="1237301" cy="13072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Eurostile" panose="00000500000000000000" pitchFamily="50" charset="0"/>
                </a:rPr>
                <a:t>W</a:t>
              </a:r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29D84EBD-8B41-46DC-BB83-FA0C27DF27AB}"/>
                </a:ext>
              </a:extLst>
            </p:cNvPr>
            <p:cNvSpPr/>
            <p:nvPr/>
          </p:nvSpPr>
          <p:spPr>
            <a:xfrm>
              <a:off x="4800316" y="1269805"/>
              <a:ext cx="737701" cy="7377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pic>
          <p:nvPicPr>
            <p:cNvPr id="34" name="Graphique 33">
              <a:extLst>
                <a:ext uri="{FF2B5EF4-FFF2-40B4-BE49-F238E27FC236}">
                  <a16:creationId xmlns:a16="http://schemas.microsoft.com/office/drawing/2014/main" id="{C42F3312-EB2C-4E2B-83E6-81435DB7E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04712" y="1547444"/>
              <a:ext cx="323376" cy="323376"/>
            </a:xfrm>
            <a:prstGeom prst="rect">
              <a:avLst/>
            </a:prstGeom>
          </p:spPr>
        </p:pic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E1C19487-CDDF-4413-8738-5E6F4D8FA111}"/>
              </a:ext>
            </a:extLst>
          </p:cNvPr>
          <p:cNvGrpSpPr/>
          <p:nvPr/>
        </p:nvGrpSpPr>
        <p:grpSpPr>
          <a:xfrm>
            <a:off x="6927008" y="832955"/>
            <a:ext cx="1144691" cy="1434109"/>
            <a:chOff x="6299155" y="1336658"/>
            <a:chExt cx="1620593" cy="2030334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FEDBCC75-229F-4767-9B1C-B12D44B50429}"/>
                </a:ext>
              </a:extLst>
            </p:cNvPr>
            <p:cNvSpPr/>
            <p:nvPr/>
          </p:nvSpPr>
          <p:spPr>
            <a:xfrm>
              <a:off x="6299155" y="1746399"/>
              <a:ext cx="1620593" cy="1620593"/>
            </a:xfrm>
            <a:prstGeom prst="ellipse">
              <a:avLst/>
            </a:prstGeom>
            <a:solidFill>
              <a:srgbClr val="1F497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1">
                <a:solidFill>
                  <a:srgbClr val="1F497D"/>
                </a:solidFill>
              </a:endParaRPr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79D96921-4A06-4685-B5F6-17D7D40A5E86}"/>
                </a:ext>
              </a:extLst>
            </p:cNvPr>
            <p:cNvSpPr/>
            <p:nvPr/>
          </p:nvSpPr>
          <p:spPr>
            <a:xfrm>
              <a:off x="6772660" y="1336658"/>
              <a:ext cx="737701" cy="7377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C1C7EC6-6339-4BBD-A9EE-4A60335460D8}"/>
                </a:ext>
              </a:extLst>
            </p:cNvPr>
            <p:cNvSpPr/>
            <p:nvPr/>
          </p:nvSpPr>
          <p:spPr>
            <a:xfrm>
              <a:off x="6650793" y="1954914"/>
              <a:ext cx="917311" cy="13072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Eurostile" panose="00000500000000000000" pitchFamily="50" charset="0"/>
                </a:rPr>
                <a:t>O</a:t>
              </a:r>
            </a:p>
          </p:txBody>
        </p:sp>
        <p:pic>
          <p:nvPicPr>
            <p:cNvPr id="36" name="Graphique 35">
              <a:extLst>
                <a:ext uri="{FF2B5EF4-FFF2-40B4-BE49-F238E27FC236}">
                  <a16:creationId xmlns:a16="http://schemas.microsoft.com/office/drawing/2014/main" id="{095AD9B2-7A8F-4F2F-A8A1-3FF77088C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45183" y="1547443"/>
              <a:ext cx="375157" cy="306251"/>
            </a:xfrm>
            <a:prstGeom prst="rect">
              <a:avLst/>
            </a:prstGeom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C1D1D949-F46E-4AD2-8864-C8435EFCA481}"/>
              </a:ext>
            </a:extLst>
          </p:cNvPr>
          <p:cNvGrpSpPr/>
          <p:nvPr/>
        </p:nvGrpSpPr>
        <p:grpSpPr>
          <a:xfrm>
            <a:off x="1045831" y="747525"/>
            <a:ext cx="1144692" cy="1473346"/>
            <a:chOff x="2397769" y="1278178"/>
            <a:chExt cx="1620593" cy="2085885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8B11E47B-FECD-4EBC-BF9F-2846B96737BC}"/>
                </a:ext>
              </a:extLst>
            </p:cNvPr>
            <p:cNvSpPr/>
            <p:nvPr/>
          </p:nvSpPr>
          <p:spPr>
            <a:xfrm>
              <a:off x="2397769" y="1743470"/>
              <a:ext cx="1620593" cy="1620593"/>
            </a:xfrm>
            <a:prstGeom prst="ellipse">
              <a:avLst/>
            </a:prstGeom>
            <a:solidFill>
              <a:srgbClr val="1F497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1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D522032-0EDA-499E-8E31-CCC0DED90E94}"/>
                </a:ext>
              </a:extLst>
            </p:cNvPr>
            <p:cNvSpPr/>
            <p:nvPr/>
          </p:nvSpPr>
          <p:spPr>
            <a:xfrm>
              <a:off x="2783454" y="1919728"/>
              <a:ext cx="849225" cy="130720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Eurostile" panose="00000500000000000000" pitchFamily="50" charset="0"/>
                </a:rPr>
                <a:t>S</a:t>
              </a:r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E63A2B09-E9F5-4EEC-9DEC-4EDBBDBB6650}"/>
                </a:ext>
              </a:extLst>
            </p:cNvPr>
            <p:cNvSpPr/>
            <p:nvPr/>
          </p:nvSpPr>
          <p:spPr>
            <a:xfrm>
              <a:off x="2849264" y="1278178"/>
              <a:ext cx="737701" cy="7377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pic>
          <p:nvPicPr>
            <p:cNvPr id="32" name="Graphique 31">
              <a:extLst>
                <a:ext uri="{FF2B5EF4-FFF2-40B4-BE49-F238E27FC236}">
                  <a16:creationId xmlns:a16="http://schemas.microsoft.com/office/drawing/2014/main" id="{4F502F29-8284-4E47-A2A1-6296F7FC2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74312" y="1653184"/>
              <a:ext cx="483146" cy="211376"/>
            </a:xfrm>
            <a:prstGeom prst="rect">
              <a:avLst/>
            </a:prstGeom>
          </p:spPr>
        </p:pic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B64EE667-0315-4761-90A3-754CFFC71820}"/>
              </a:ext>
            </a:extLst>
          </p:cNvPr>
          <p:cNvGrpSpPr/>
          <p:nvPr/>
        </p:nvGrpSpPr>
        <p:grpSpPr>
          <a:xfrm>
            <a:off x="9854566" y="763535"/>
            <a:ext cx="1144692" cy="1455263"/>
            <a:chOff x="8213829" y="1306712"/>
            <a:chExt cx="1620593" cy="206028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BFF15011-0F1F-4A66-89BD-34AF88C441BF}"/>
                </a:ext>
              </a:extLst>
            </p:cNvPr>
            <p:cNvSpPr/>
            <p:nvPr/>
          </p:nvSpPr>
          <p:spPr>
            <a:xfrm>
              <a:off x="8213829" y="1746399"/>
              <a:ext cx="1620593" cy="1620593"/>
            </a:xfrm>
            <a:prstGeom prst="ellipse">
              <a:avLst/>
            </a:prstGeom>
            <a:solidFill>
              <a:srgbClr val="1F497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1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625E888-89F6-444F-B185-8E36D7242385}"/>
                </a:ext>
              </a:extLst>
            </p:cNvPr>
            <p:cNvSpPr/>
            <p:nvPr/>
          </p:nvSpPr>
          <p:spPr>
            <a:xfrm>
              <a:off x="8633552" y="1922656"/>
              <a:ext cx="781143" cy="13071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Eurostile" panose="00000500000000000000" pitchFamily="50" charset="0"/>
                </a:rPr>
                <a:t>T</a:t>
              </a:r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248C6856-9059-44AD-A3D1-AA735EEE2ED6}"/>
                </a:ext>
              </a:extLst>
            </p:cNvPr>
            <p:cNvSpPr/>
            <p:nvPr/>
          </p:nvSpPr>
          <p:spPr>
            <a:xfrm>
              <a:off x="8684195" y="1306712"/>
              <a:ext cx="737701" cy="7377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pic>
          <p:nvPicPr>
            <p:cNvPr id="38" name="Graphique 37">
              <a:extLst>
                <a:ext uri="{FF2B5EF4-FFF2-40B4-BE49-F238E27FC236}">
                  <a16:creationId xmlns:a16="http://schemas.microsoft.com/office/drawing/2014/main" id="{A7C722F4-1105-49E7-8B85-C6F492FF5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63111" y="1404992"/>
              <a:ext cx="304466" cy="512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9668334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0777" indent="-37473588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71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60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349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537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726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914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103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1BC8A2-3888-4F90-8986-D8D43439DC45}" type="slidenum">
              <a:rPr lang="en-US" altLang="fr-FR">
                <a:solidFill>
                  <a:srgbClr val="7F7F7F"/>
                </a:solidFill>
                <a:latin typeface="Verdana" pitchFamily="-1" charset="0"/>
              </a:rPr>
              <a:pPr eaLnBrk="1" hangingPunct="1"/>
              <a:t>3</a:t>
            </a:fld>
            <a:endParaRPr lang="en-US" altLang="fr-FR">
              <a:solidFill>
                <a:srgbClr val="7F7F7F"/>
              </a:solidFill>
              <a:latin typeface="Verdana" pitchFamily="-1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7988" y="34925"/>
            <a:ext cx="105140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fr-FR" sz="2800" b="1" dirty="0">
                <a:solidFill>
                  <a:srgbClr val="002F41"/>
                </a:solidFill>
                <a:latin typeface="Helvetica" panose="020B0604020202020204" pitchFamily="34" charset="0"/>
              </a:rPr>
              <a:t>Contexte du projet et enjeux</a:t>
            </a:r>
          </a:p>
        </p:txBody>
      </p:sp>
      <p:sp>
        <p:nvSpPr>
          <p:cNvPr id="13316" name="ZoneTexte 4"/>
          <p:cNvSpPr txBox="1">
            <a:spLocks noChangeArrowheads="1"/>
          </p:cNvSpPr>
          <p:nvPr/>
        </p:nvSpPr>
        <p:spPr bwMode="auto">
          <a:xfrm>
            <a:off x="1677988" y="1643065"/>
            <a:ext cx="8666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i="1" dirty="0">
                <a:latin typeface="Calibri" pitchFamily="-1" charset="0"/>
              </a:rPr>
              <a:t>Indiquer dans quel contexte général se situe le projet, quelles technologies sont concernées, quels enjeux globaux sont adressés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0777" indent="-37473588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71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60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349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537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726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914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103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3BEA6EA-5BAC-4FC4-8E8A-776F5332B49B}" type="slidenum">
              <a:rPr lang="en-US" altLang="fr-FR">
                <a:solidFill>
                  <a:srgbClr val="7F7F7F"/>
                </a:solidFill>
                <a:latin typeface="Verdana" pitchFamily="-1" charset="0"/>
              </a:rPr>
              <a:pPr eaLnBrk="1" hangingPunct="1"/>
              <a:t>4</a:t>
            </a:fld>
            <a:endParaRPr lang="en-US" altLang="fr-FR">
              <a:solidFill>
                <a:srgbClr val="7F7F7F"/>
              </a:solidFill>
              <a:latin typeface="Verdana" pitchFamily="-1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0" y="142875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fr-FR" altLang="fr-FR" sz="2800" b="1" dirty="0">
                <a:solidFill>
                  <a:srgbClr val="002F41"/>
                </a:solidFill>
                <a:latin typeface="Helvetica" panose="020B0604020202020204" pitchFamily="34" charset="0"/>
              </a:rPr>
              <a:t>Les problèmes à résoudre</a:t>
            </a:r>
          </a:p>
        </p:txBody>
      </p:sp>
      <p:sp>
        <p:nvSpPr>
          <p:cNvPr id="14340" name="ZoneTexte 4"/>
          <p:cNvSpPr txBox="1">
            <a:spLocks noChangeArrowheads="1"/>
          </p:cNvSpPr>
          <p:nvPr/>
        </p:nvSpPr>
        <p:spPr bwMode="auto">
          <a:xfrm>
            <a:off x="1677988" y="1643065"/>
            <a:ext cx="8666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i="1" dirty="0">
                <a:latin typeface="Calibri" pitchFamily="-1" charset="0"/>
              </a:rPr>
              <a:t>Indiquer les problématiques du marché/des clients que le projet veut résoudre, pourquoi ces problèmes ne sont pas résolus et pourquoi faut-il les résoudre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0777" indent="-37473588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71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60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349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537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726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914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103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B921CA2-21B0-4C7A-A815-69CD89DBA4E8}" type="slidenum">
              <a:rPr lang="en-US" altLang="fr-FR">
                <a:solidFill>
                  <a:srgbClr val="7F7F7F"/>
                </a:solidFill>
                <a:latin typeface="Verdana" pitchFamily="-1" charset="0"/>
              </a:rPr>
              <a:pPr eaLnBrk="1" hangingPunct="1"/>
              <a:t>5</a:t>
            </a:fld>
            <a:endParaRPr lang="en-US" altLang="fr-FR">
              <a:solidFill>
                <a:srgbClr val="7F7F7F"/>
              </a:solidFill>
              <a:latin typeface="Verdana" pitchFamily="-1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0" y="142875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fr-FR" sz="2800" b="1" dirty="0">
                <a:solidFill>
                  <a:srgbClr val="002F41"/>
                </a:solidFill>
                <a:latin typeface="Helvetica" panose="020B0604020202020204" pitchFamily="34" charset="0"/>
              </a:rPr>
              <a:t>Descriptif du projet</a:t>
            </a:r>
          </a:p>
        </p:txBody>
      </p:sp>
      <p:sp>
        <p:nvSpPr>
          <p:cNvPr id="15364" name="ZoneTexte 4"/>
          <p:cNvSpPr txBox="1">
            <a:spLocks noChangeArrowheads="1"/>
          </p:cNvSpPr>
          <p:nvPr/>
        </p:nvSpPr>
        <p:spPr bwMode="auto">
          <a:xfrm>
            <a:off x="1677988" y="1643064"/>
            <a:ext cx="8666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i="1" dirty="0">
                <a:latin typeface="Calibri" pitchFamily="-1" charset="0"/>
              </a:rPr>
              <a:t>Expliquer de façon très synthétique (si possible avec un dessin/diagramme,..), le produit/solution/technologie qui sera développé dans le projet.</a:t>
            </a: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6A06B765-47B0-4DF3-A5BC-6373FB19F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3"/>
          <a:stretch/>
        </p:blipFill>
        <p:spPr>
          <a:xfrm>
            <a:off x="3833169" y="1703679"/>
            <a:ext cx="6326411" cy="4686300"/>
          </a:xfrm>
          <a:prstGeom prst="rect">
            <a:avLst/>
          </a:prstGeom>
        </p:spPr>
      </p:pic>
      <p:sp>
        <p:nvSpPr>
          <p:cNvPr id="16386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0777" indent="-37473588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71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60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349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537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726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914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103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B33834-CD70-45A5-BCF4-52911639E956}" type="slidenum">
              <a:rPr lang="en-US" altLang="fr-FR">
                <a:solidFill>
                  <a:srgbClr val="7F7F7F"/>
                </a:solidFill>
                <a:latin typeface="Verdana" pitchFamily="-1" charset="0"/>
              </a:rPr>
              <a:pPr eaLnBrk="1" hangingPunct="1"/>
              <a:t>6</a:t>
            </a:fld>
            <a:endParaRPr lang="en-US" altLang="fr-FR">
              <a:solidFill>
                <a:srgbClr val="7F7F7F"/>
              </a:solidFill>
              <a:latin typeface="Verdana" pitchFamily="-1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0" y="109538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fr-FR" sz="2800" b="1" dirty="0">
                <a:solidFill>
                  <a:srgbClr val="002F41"/>
                </a:solidFill>
                <a:latin typeface="Helvetica" panose="020B0604020202020204" pitchFamily="34" charset="0"/>
              </a:rPr>
              <a:t>Positionnement TRL du projet</a:t>
            </a:r>
          </a:p>
        </p:txBody>
      </p:sp>
      <p:sp>
        <p:nvSpPr>
          <p:cNvPr id="16388" name="ZoneTexte 4"/>
          <p:cNvSpPr txBox="1">
            <a:spLocks noChangeArrowheads="1"/>
          </p:cNvSpPr>
          <p:nvPr/>
        </p:nvSpPr>
        <p:spPr bwMode="auto">
          <a:xfrm>
            <a:off x="1537181" y="1052737"/>
            <a:ext cx="8666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i="1" dirty="0">
                <a:latin typeface="Calibri" pitchFamily="-1" charset="0"/>
              </a:rPr>
              <a:t>Positionner le projet sur l’échelle des </a:t>
            </a:r>
            <a:r>
              <a:rPr lang="fr-FR" altLang="fr-FR" i="1" dirty="0" err="1">
                <a:latin typeface="Calibri" pitchFamily="-1" charset="0"/>
              </a:rPr>
              <a:t>TRLs</a:t>
            </a:r>
            <a:r>
              <a:rPr lang="fr-FR" altLang="fr-FR" i="1" dirty="0">
                <a:latin typeface="Calibri" pitchFamily="-1" charset="0"/>
              </a:rPr>
              <a:t> ci-dessous</a:t>
            </a:r>
          </a:p>
        </p:txBody>
      </p:sp>
      <p:sp>
        <p:nvSpPr>
          <p:cNvPr id="6" name="Flèche droite rayée 5"/>
          <p:cNvSpPr>
            <a:spLocks noChangeArrowheads="1"/>
          </p:cNvSpPr>
          <p:nvPr/>
        </p:nvSpPr>
        <p:spPr bwMode="auto">
          <a:xfrm>
            <a:off x="1866900" y="3733800"/>
            <a:ext cx="1752600" cy="1143000"/>
          </a:xfrm>
          <a:custGeom>
            <a:avLst/>
            <a:gdLst>
              <a:gd name="T0" fmla="*/ 1181100 w 1752600"/>
              <a:gd name="T1" fmla="*/ 0 h 1143000"/>
              <a:gd name="T2" fmla="*/ 0 w 1752600"/>
              <a:gd name="T3" fmla="*/ 571500 h 1143000"/>
              <a:gd name="T4" fmla="*/ 1181100 w 1752600"/>
              <a:gd name="T5" fmla="*/ 1143000 h 1143000"/>
              <a:gd name="T6" fmla="*/ 1752600 w 1752600"/>
              <a:gd name="T7" fmla="*/ 571500 h 1143000"/>
              <a:gd name="T8" fmla="*/ 3 60000 65536"/>
              <a:gd name="T9" fmla="*/ 2 60000 65536"/>
              <a:gd name="T10" fmla="*/ 1 60000 65536"/>
              <a:gd name="T11" fmla="*/ 0 60000 65536"/>
              <a:gd name="T12" fmla="*/ 178594 w 1752600"/>
              <a:gd name="T13" fmla="*/ 285750 h 1143000"/>
              <a:gd name="T14" fmla="*/ 1466850 w 1752600"/>
              <a:gd name="T15" fmla="*/ 857250 h 1143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52600" h="1143000">
                <a:moveTo>
                  <a:pt x="0" y="285750"/>
                </a:moveTo>
                <a:lnTo>
                  <a:pt x="35719" y="285750"/>
                </a:lnTo>
                <a:lnTo>
                  <a:pt x="35719" y="857250"/>
                </a:lnTo>
                <a:lnTo>
                  <a:pt x="0" y="857250"/>
                </a:lnTo>
                <a:close/>
                <a:moveTo>
                  <a:pt x="71438" y="285750"/>
                </a:moveTo>
                <a:lnTo>
                  <a:pt x="142875" y="285750"/>
                </a:lnTo>
                <a:lnTo>
                  <a:pt x="142875" y="857250"/>
                </a:lnTo>
                <a:lnTo>
                  <a:pt x="71438" y="857250"/>
                </a:lnTo>
                <a:close/>
                <a:moveTo>
                  <a:pt x="178594" y="285750"/>
                </a:moveTo>
                <a:lnTo>
                  <a:pt x="1181100" y="285750"/>
                </a:lnTo>
                <a:lnTo>
                  <a:pt x="1181100" y="0"/>
                </a:lnTo>
                <a:lnTo>
                  <a:pt x="1752600" y="571500"/>
                </a:lnTo>
                <a:lnTo>
                  <a:pt x="1181100" y="1143000"/>
                </a:lnTo>
                <a:lnTo>
                  <a:pt x="1181100" y="857250"/>
                </a:lnTo>
                <a:lnTo>
                  <a:pt x="178594" y="857250"/>
                </a:lnTo>
                <a:close/>
              </a:path>
            </a:pathLst>
          </a:custGeom>
          <a:solidFill>
            <a:srgbClr val="DCEDF4"/>
          </a:solidFill>
          <a:ln w="9525">
            <a:solidFill>
              <a:srgbClr val="002F4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200" b="1" i="1" dirty="0">
                <a:solidFill>
                  <a:srgbClr val="002F41"/>
                </a:solidFill>
                <a:latin typeface="+mn-lt"/>
                <a:cs typeface="+mn-cs"/>
              </a:rPr>
              <a:t>Travaux principaux du Projet</a:t>
            </a:r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0777" indent="-37473588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71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60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349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537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726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914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103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89D6851-8DDB-4778-8835-188497EC8968}" type="slidenum">
              <a:rPr lang="en-US" altLang="fr-FR">
                <a:solidFill>
                  <a:srgbClr val="7F7F7F"/>
                </a:solidFill>
                <a:latin typeface="Verdana" pitchFamily="-1" charset="0"/>
              </a:rPr>
              <a:pPr eaLnBrk="1" hangingPunct="1"/>
              <a:t>7</a:t>
            </a:fld>
            <a:endParaRPr lang="en-US" altLang="fr-FR">
              <a:solidFill>
                <a:srgbClr val="7F7F7F"/>
              </a:solidFill>
              <a:latin typeface="Verdana" pitchFamily="-1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0" y="115888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fr-FR" altLang="fr-FR" sz="2800" b="1" dirty="0">
                <a:solidFill>
                  <a:srgbClr val="002F41"/>
                </a:solidFill>
                <a:latin typeface="Helvetica" panose="020B0604020202020204" pitchFamily="34" charset="0"/>
              </a:rPr>
              <a:t>Les marchés et concurrence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066583-3061-794A-B917-07DD3B103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1643064"/>
            <a:ext cx="86661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i="1" dirty="0">
                <a:latin typeface="Calibri" pitchFamily="-1" charset="0"/>
              </a:rPr>
              <a:t>Décrire les principaux marchés et clients visés : qui va acheter, quelles zones géographiques, pourquoi  ?</a:t>
            </a:r>
          </a:p>
          <a:p>
            <a:pPr eaLnBrk="1" hangingPunct="1"/>
            <a:endParaRPr lang="fr-FR" altLang="fr-FR" i="1" dirty="0">
              <a:latin typeface="Calibri" pitchFamily="-1" charset="0"/>
            </a:endParaRPr>
          </a:p>
          <a:p>
            <a:pPr eaLnBrk="1" hangingPunct="1"/>
            <a:r>
              <a:rPr lang="fr-FR" altLang="fr-FR" i="1" dirty="0">
                <a:latin typeface="Calibri" pitchFamily="-1" charset="0"/>
              </a:rPr>
              <a:t>Dimensionner les marchés visés en volume et valeur</a:t>
            </a:r>
          </a:p>
          <a:p>
            <a:pPr eaLnBrk="1" hangingPunct="1"/>
            <a:endParaRPr lang="fr-FR" altLang="fr-FR" i="1" dirty="0">
              <a:latin typeface="Calibri" pitchFamily="-1" charset="0"/>
            </a:endParaRPr>
          </a:p>
          <a:p>
            <a:pPr eaLnBrk="1" hangingPunct="1"/>
            <a:r>
              <a:rPr lang="fr-FR" altLang="fr-FR" i="1" dirty="0">
                <a:latin typeface="Calibri" pitchFamily="-1" charset="0"/>
              </a:rPr>
              <a:t>Décrire les principaux concurrents (taille, CA, zone géographique) et leurs offres  </a:t>
            </a:r>
          </a:p>
        </p:txBody>
      </p:sp>
    </p:spTree>
    <p:extLst>
      <p:ext uri="{BB962C8B-B14F-4D97-AF65-F5344CB8AC3E}">
        <p14:creationId xmlns:p14="http://schemas.microsoft.com/office/powerpoint/2010/main" val="447124805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0777" indent="-37473588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71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60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349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537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726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914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103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89D6851-8DDB-4778-8835-188497EC8968}" type="slidenum">
              <a:rPr lang="en-US" altLang="fr-FR">
                <a:solidFill>
                  <a:srgbClr val="7F7F7F"/>
                </a:solidFill>
                <a:latin typeface="Verdana" pitchFamily="-1" charset="0"/>
              </a:rPr>
              <a:pPr eaLnBrk="1" hangingPunct="1"/>
              <a:t>8</a:t>
            </a:fld>
            <a:endParaRPr lang="en-US" altLang="fr-FR">
              <a:solidFill>
                <a:srgbClr val="7F7F7F"/>
              </a:solidFill>
              <a:latin typeface="Verdana" pitchFamily="-1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0" y="115888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fr-FR" altLang="fr-FR" sz="2800" b="1" dirty="0">
                <a:solidFill>
                  <a:srgbClr val="002F41"/>
                </a:solidFill>
                <a:latin typeface="Helvetica" panose="020B0604020202020204" pitchFamily="34" charset="0"/>
              </a:rPr>
              <a:t>La stratégie commerciale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01E37B-0F2B-DC40-B6C4-0A52BEEE1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1643064"/>
            <a:ext cx="8666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i="1" dirty="0">
                <a:latin typeface="Calibri" pitchFamily="-1" charset="0"/>
              </a:rPr>
              <a:t>Expliquer comment les résultats du projet seront commercialisés (vente en OEM, en direct, via des intégrateurs, des distributeurs, zones géographiques, ...)</a:t>
            </a:r>
          </a:p>
          <a:p>
            <a:pPr eaLnBrk="1" hangingPunct="1"/>
            <a:endParaRPr lang="fr-FR" altLang="fr-FR" i="1" dirty="0">
              <a:latin typeface="Calibri" pitchFamily="-1" charset="0"/>
            </a:endParaRPr>
          </a:p>
          <a:p>
            <a:pPr eaLnBrk="1" hangingPunct="1"/>
            <a:r>
              <a:rPr lang="fr-FR" altLang="fr-FR" i="1" dirty="0">
                <a:latin typeface="Calibri" pitchFamily="-1" charset="0"/>
              </a:rPr>
              <a:t>Décrire le modèle d’affaire envisagé et la stratégie de prix</a:t>
            </a:r>
          </a:p>
        </p:txBody>
      </p:sp>
    </p:spTree>
    <p:extLst>
      <p:ext uri="{BB962C8B-B14F-4D97-AF65-F5344CB8AC3E}">
        <p14:creationId xmlns:p14="http://schemas.microsoft.com/office/powerpoint/2010/main" val="71967318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0777" indent="-37473588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71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60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349" indent="-228594" defTabSz="8731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537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726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914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103" indent="-228594" defTabSz="873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0E8E6A-C582-48C3-ABAC-EEB73C678B81}" type="slidenum">
              <a:rPr lang="en-US" altLang="fr-FR">
                <a:solidFill>
                  <a:srgbClr val="7F7F7F"/>
                </a:solidFill>
                <a:latin typeface="Verdana" pitchFamily="-1" charset="0"/>
              </a:rPr>
              <a:pPr eaLnBrk="1" hangingPunct="1"/>
              <a:t>9</a:t>
            </a:fld>
            <a:endParaRPr lang="en-US" altLang="fr-FR">
              <a:solidFill>
                <a:srgbClr val="7F7F7F"/>
              </a:solidFill>
              <a:latin typeface="Verdana" pitchFamily="-1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0" y="130175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fr-FR" sz="2800" b="1" dirty="0">
                <a:solidFill>
                  <a:srgbClr val="002F41"/>
                </a:solidFill>
                <a:latin typeface="Helvetica" panose="020B0604020202020204" pitchFamily="34" charset="0"/>
              </a:rPr>
              <a:t>Partenaires du projet (1)</a:t>
            </a:r>
          </a:p>
        </p:txBody>
      </p:sp>
      <p:graphicFrame>
        <p:nvGraphicFramePr>
          <p:cNvPr id="1350707" name="Group 51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063887734"/>
              </p:ext>
            </p:extLst>
          </p:nvPr>
        </p:nvGraphicFramePr>
        <p:xfrm>
          <a:off x="419707" y="1234090"/>
          <a:ext cx="11352586" cy="4856165"/>
        </p:xfrm>
        <a:graphic>
          <a:graphicData uri="http://schemas.openxmlformats.org/drawingml/2006/table">
            <a:tbl>
              <a:tblPr/>
              <a:tblGrid>
                <a:gridCol w="2203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2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5268">
                <a:tc>
                  <a:txBody>
                    <a:bodyPr/>
                    <a:lstStyle/>
                    <a:p>
                      <a:pPr marL="0" marR="0" lvl="0" indent="0" algn="ctr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F41"/>
                          </a:solidFill>
                          <a:effectLst/>
                          <a:latin typeface="Calibri" panose="020F0502020204030204" pitchFamily="34" charset="0"/>
                        </a:rPr>
                        <a:t>Partenaire</a:t>
                      </a:r>
                    </a:p>
                  </a:txBody>
                  <a:tcPr marL="89787" marR="89787" marT="48629" marB="486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F41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89787" marR="89787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F41"/>
                          </a:solidFill>
                          <a:effectLst/>
                          <a:latin typeface="Calibri" panose="020F0502020204030204" pitchFamily="34" charset="0"/>
                        </a:rPr>
                        <a:t>Dépt.</a:t>
                      </a:r>
                    </a:p>
                  </a:txBody>
                  <a:tcPr marL="89787" marR="89787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F41"/>
                          </a:solidFill>
                          <a:effectLst/>
                          <a:latin typeface="Calibri" panose="020F0502020204030204" pitchFamily="34" charset="0"/>
                        </a:rPr>
                        <a:t>Rôle dans le projet  </a:t>
                      </a:r>
                    </a:p>
                  </a:txBody>
                  <a:tcPr marL="89787" marR="89787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939">
                <a:tc>
                  <a:txBody>
                    <a:bodyPr/>
                    <a:lstStyle/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7" marR="89787" marT="48629" marB="486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7" marR="89787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7" marR="89787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7" marR="89787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027">
                <a:tc>
                  <a:txBody>
                    <a:bodyPr/>
                    <a:lstStyle/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7" marR="89787" marT="48629" marB="486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7" marR="89787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7" marR="89787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7" marR="89787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77">
                <a:tc>
                  <a:txBody>
                    <a:bodyPr/>
                    <a:lstStyle/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7" marR="89787" marT="48629" marB="486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7" marR="89787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7" marR="89787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7" marR="89787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977">
                <a:tc>
                  <a:txBody>
                    <a:bodyPr/>
                    <a:lstStyle/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7" marR="89787" marT="48629" marB="486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7" marR="89787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7" marR="89787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7" marR="89787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977">
                <a:tc>
                  <a:txBody>
                    <a:bodyPr/>
                    <a:lstStyle/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7" marR="89787" marT="48629" marB="486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7" marR="89787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7" marR="89787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7" marR="89787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913</Words>
  <Application>Microsoft Office PowerPoint</Application>
  <PresentationFormat>Grand écran</PresentationFormat>
  <Paragraphs>263</Paragraphs>
  <Slides>20</Slides>
  <Notes>19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Eurostile</vt:lpstr>
      <vt:lpstr>Helvetica</vt:lpstr>
      <vt:lpstr>Verdana</vt:lpstr>
      <vt:lpstr>Wingdings</vt:lpstr>
      <vt:lpstr>3_Thème Office</vt:lpstr>
      <vt:lpstr>Feuille de calcul Microsoft Excel</vt:lpstr>
      <vt:lpstr>Présentation PowerPoint</vt:lpstr>
      <vt:lpstr>Mode d’emploi</vt:lpstr>
      <vt:lpstr>Contexte du projet et enjeux</vt:lpstr>
      <vt:lpstr>Les problèmes à résoudre</vt:lpstr>
      <vt:lpstr>Descriptif du projet</vt:lpstr>
      <vt:lpstr>Positionnement TRL du projet</vt:lpstr>
      <vt:lpstr>Les marchés et concurrence </vt:lpstr>
      <vt:lpstr>La stratégie commerciale</vt:lpstr>
      <vt:lpstr>Partenaires du projet (1)</vt:lpstr>
      <vt:lpstr>Partenaires du projet (2)</vt:lpstr>
      <vt:lpstr>                   Aspects innovants du projet et état de l’art</vt:lpstr>
      <vt:lpstr>Aspects innovants du projet : résumé</vt:lpstr>
      <vt:lpstr>Gestion de la PI</vt:lpstr>
      <vt:lpstr>Création de valeur (après la fin du projet)</vt:lpstr>
      <vt:lpstr>Création de valeur (après la fin du projet)</vt:lpstr>
      <vt:lpstr>Délivrables et jalons</vt:lpstr>
      <vt:lpstr>Présentation PowerPoint</vt:lpstr>
      <vt:lpstr>Présentation PowerPoint</vt:lpstr>
      <vt:lpstr>Eco-conditionnalité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 Pole SCS - Tramepresentation FUI PSPC 2017.pptx</dc:title>
  <dc:creator>SCS</dc:creator>
  <cp:lastModifiedBy>nadira.lepagnot</cp:lastModifiedBy>
  <cp:revision>377</cp:revision>
  <dcterms:created xsi:type="dcterms:W3CDTF">2014-02-17T09:11:39Z</dcterms:created>
  <dcterms:modified xsi:type="dcterms:W3CDTF">2022-06-23T15:15:35Z</dcterms:modified>
</cp:coreProperties>
</file>